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7"/>
  </p:notesMasterIdLst>
  <p:sldIdLst>
    <p:sldId id="256" r:id="rId3"/>
    <p:sldId id="494" r:id="rId4"/>
    <p:sldId id="495" r:id="rId5"/>
    <p:sldId id="496" r:id="rId6"/>
    <p:sldId id="497" r:id="rId7"/>
    <p:sldId id="498" r:id="rId8"/>
    <p:sldId id="499" r:id="rId9"/>
    <p:sldId id="500" r:id="rId10"/>
    <p:sldId id="573" r:id="rId11"/>
    <p:sldId id="574" r:id="rId12"/>
    <p:sldId id="575" r:id="rId13"/>
    <p:sldId id="576" r:id="rId14"/>
    <p:sldId id="501" r:id="rId15"/>
    <p:sldId id="260" r:id="rId16"/>
    <p:sldId id="261" r:id="rId17"/>
    <p:sldId id="262" r:id="rId18"/>
    <p:sldId id="263" r:id="rId19"/>
    <p:sldId id="265" r:id="rId20"/>
    <p:sldId id="266" r:id="rId21"/>
    <p:sldId id="267" r:id="rId22"/>
    <p:sldId id="268" r:id="rId23"/>
    <p:sldId id="259" r:id="rId24"/>
    <p:sldId id="269" r:id="rId25"/>
    <p:sldId id="270" r:id="rId26"/>
    <p:sldId id="271" r:id="rId27"/>
    <p:sldId id="272" r:id="rId28"/>
    <p:sldId id="273" r:id="rId29"/>
    <p:sldId id="274" r:id="rId30"/>
    <p:sldId id="257" r:id="rId31"/>
    <p:sldId id="258" r:id="rId32"/>
    <p:sldId id="264"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319" r:id="rId52"/>
    <p:sldId id="297" r:id="rId53"/>
    <p:sldId id="298" r:id="rId54"/>
    <p:sldId id="299" r:id="rId55"/>
    <p:sldId id="300" r:id="rId56"/>
    <p:sldId id="301" r:id="rId57"/>
    <p:sldId id="340" r:id="rId58"/>
    <p:sldId id="370" r:id="rId59"/>
    <p:sldId id="302" r:id="rId60"/>
    <p:sldId id="303" r:id="rId61"/>
    <p:sldId id="304" r:id="rId62"/>
    <p:sldId id="305" r:id="rId63"/>
    <p:sldId id="309" r:id="rId64"/>
    <p:sldId id="310" r:id="rId65"/>
    <p:sldId id="306" r:id="rId66"/>
    <p:sldId id="307" r:id="rId67"/>
    <p:sldId id="308" r:id="rId68"/>
    <p:sldId id="314" r:id="rId69"/>
    <p:sldId id="315" r:id="rId70"/>
    <p:sldId id="316" r:id="rId71"/>
    <p:sldId id="317" r:id="rId72"/>
    <p:sldId id="318" r:id="rId73"/>
    <p:sldId id="355" r:id="rId74"/>
    <p:sldId id="356" r:id="rId75"/>
    <p:sldId id="357" r:id="rId76"/>
    <p:sldId id="358" r:id="rId77"/>
    <p:sldId id="359" r:id="rId78"/>
    <p:sldId id="360" r:id="rId79"/>
    <p:sldId id="363" r:id="rId80"/>
    <p:sldId id="361" r:id="rId81"/>
    <p:sldId id="362" r:id="rId82"/>
    <p:sldId id="367" r:id="rId83"/>
    <p:sldId id="364" r:id="rId84"/>
    <p:sldId id="368" r:id="rId85"/>
    <p:sldId id="397" r:id="rId8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0" Type="http://schemas.openxmlformats.org/officeDocument/2006/relationships/tableStyles" Target="tableStyles.xml"/><Relationship Id="rId9" Type="http://schemas.openxmlformats.org/officeDocument/2006/relationships/slide" Target="slides/slide7.xml"/><Relationship Id="rId89" Type="http://schemas.openxmlformats.org/officeDocument/2006/relationships/viewProps" Target="viewProps.xml"/><Relationship Id="rId88" Type="http://schemas.openxmlformats.org/officeDocument/2006/relationships/presProps" Target="presProps.xml"/><Relationship Id="rId87" Type="http://schemas.openxmlformats.org/officeDocument/2006/relationships/notesMaster" Target="notesMasters/notesMaster1.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233" t="12301" r="1751" b="16008"/>
          <a:stretch>
            <a:fillRect/>
          </a:stretch>
        </p:blipFill>
        <p:spPr>
          <a:xfrm>
            <a:off x="0" y="0"/>
            <a:ext cx="12192000" cy="6858000"/>
          </a:xfrm>
          <a:prstGeom prst="rect">
            <a:avLst/>
          </a:prstGeom>
        </p:spPr>
      </p:pic>
      <p:sp>
        <p:nvSpPr>
          <p:cNvPr id="2" name="标题 1"/>
          <p:cNvSpPr>
            <a:spLocks noGrp="1"/>
          </p:cNvSpPr>
          <p:nvPr>
            <p:ph type="ctrTitle"/>
          </p:nvPr>
        </p:nvSpPr>
        <p:spPr>
          <a:xfrm>
            <a:off x="6429600" y="1310400"/>
            <a:ext cx="4971600" cy="1076400"/>
          </a:xfrm>
        </p:spPr>
        <p:txBody>
          <a:bodyPr anchor="b">
            <a:noAutofit/>
          </a:bodyPr>
          <a:lstStyle>
            <a:lvl1pPr algn="ctr">
              <a:defRPr sz="3200" b="1"/>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6843600" y="2408400"/>
            <a:ext cx="3927600" cy="406800"/>
          </a:xfrm>
        </p:spPr>
        <p:txBody>
          <a:bodyPr anchor="ctr" anchorCtr="0">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019BD157-D4F1-4157-8F92-0FB3CBF7FE7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5CFA8F-A52A-4C8E-8BE0-81C0E177264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19BD157-D4F1-4157-8F92-0FB3CBF7FE7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65CFA8F-A52A-4C8E-8BE0-81C0E1772645}" type="slidenum">
              <a:rPr lang="zh-CN" altLang="en-US" smtClean="0"/>
            </a:fld>
            <a:endParaRPr lang="zh-CN" altLang="en-US"/>
          </a:p>
        </p:txBody>
      </p:sp>
      <p:sp>
        <p:nvSpPr>
          <p:cNvPr id="7" name="内容占位符 6"/>
          <p:cNvSpPr>
            <a:spLocks noGrp="1"/>
          </p:cNvSpPr>
          <p:nvPr>
            <p:ph sz="quarter" idx="13"/>
          </p:nvPr>
        </p:nvSpPr>
        <p:spPr>
          <a:xfrm>
            <a:off x="1363663" y="382588"/>
            <a:ext cx="10672762" cy="5818187"/>
          </a:xfrm>
        </p:spPr>
        <p:txBody>
          <a:bodyPr/>
          <a:lstStyle>
            <a:lvl1pPr>
              <a:defRPr/>
            </a:lvl1pPr>
            <a:lvl2pPr>
              <a:defRPr/>
            </a:lvl2pPr>
            <a:lvl3pPr>
              <a:defRPr/>
            </a:lvl3pPr>
            <a:lvl4pPr>
              <a:defRPr/>
            </a:lvl4pPr>
            <a:lvl5pPr>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dirty="0" smtClean="0"/>
              <a:t>单击此处编辑母版标题样式</a:t>
            </a:r>
            <a:endParaRPr lang="zh-CN" altLang="en-US" dirty="0" smtClean="0"/>
          </a:p>
        </p:txBody>
      </p:sp>
      <p:sp>
        <p:nvSpPr>
          <p:cNvPr id="3" name="内容占位符 2"/>
          <p:cNvSpPr>
            <a:spLocks noGrp="1"/>
          </p:cNvSpPr>
          <p:nvPr>
            <p:ph idx="1"/>
          </p:nvPr>
        </p:nvSpPr>
        <p:spPr/>
        <p:txBody>
          <a:bodyPr/>
          <a:lstStyle/>
          <a:p>
            <a:r>
              <a:rPr lang="zh-CN" altLang="en-US" dirty="0" smtClean="0"/>
              <a:t>单击此处编辑母版文本样式</a:t>
            </a:r>
            <a:endParaRPr lang="zh-CN" altLang="en-US" dirty="0" smtClean="0"/>
          </a:p>
          <a:p>
            <a:pPr lvl="1"/>
            <a:r>
              <a:rPr lang="zh-CN" altLang="en-US" dirty="0" smtClean="0"/>
              <a:t>第二级</a:t>
            </a:r>
            <a:endParaRPr lang="en-US" altLang="zh-CN"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smtClean="0"/>
          </a:p>
        </p:txBody>
      </p:sp>
      <p:sp>
        <p:nvSpPr>
          <p:cNvPr id="7" name="日期占位符 6"/>
          <p:cNvSpPr>
            <a:spLocks noGrp="1"/>
          </p:cNvSpPr>
          <p:nvPr>
            <p:ph type="dt" sz="half" idx="10"/>
          </p:nvPr>
        </p:nvSpPr>
        <p:spPr/>
        <p:txBody>
          <a:bodyPr/>
          <a:lstStyle/>
          <a:p>
            <a:fld id="{019BD157-D4F1-4157-8F92-0FB3CBF7FE7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65CFA8F-A52A-4C8E-8BE0-81C0E177264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endParaRPr lang="zh-CN" altLang="en-US" dirty="0" smtClean="0"/>
          </a:p>
        </p:txBody>
      </p:sp>
      <p:sp>
        <p:nvSpPr>
          <p:cNvPr id="8" name="MH_Title"/>
          <p:cNvSpPr/>
          <p:nvPr>
            <p:custDataLst>
              <p:tags r:id="rId2"/>
            </p:custDataLst>
          </p:nvPr>
        </p:nvSpPr>
        <p:spPr>
          <a:xfrm>
            <a:off x="3911910" y="3069771"/>
            <a:ext cx="5156151" cy="6348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0" rIns="0" bIns="0" anchor="ctr">
            <a:normAutofit/>
          </a:bodyPr>
          <a:lstStyle/>
          <a:p>
            <a:endParaRPr lang="zh-CN" altLang="en-US" sz="3200" dirty="0">
              <a:solidFill>
                <a:srgbClr val="FFFFFF"/>
              </a:solidFill>
            </a:endParaRPr>
          </a:p>
        </p:txBody>
      </p:sp>
      <p:cxnSp>
        <p:nvCxnSpPr>
          <p:cNvPr id="9" name="MH_Others_1"/>
          <p:cNvCxnSpPr/>
          <p:nvPr>
            <p:custDataLst>
              <p:tags r:id="rId3"/>
            </p:custDataLst>
          </p:nvPr>
        </p:nvCxnSpPr>
        <p:spPr>
          <a:xfrm>
            <a:off x="3384812" y="3788229"/>
            <a:ext cx="5806551" cy="0"/>
          </a:xfrm>
          <a:prstGeom prst="line">
            <a:avLst/>
          </a:prstGeom>
          <a:ln w="22225">
            <a:solidFill>
              <a:srgbClr val="DDDDDD"/>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3913200" y="3070800"/>
            <a:ext cx="5155200" cy="633600"/>
          </a:xfrm>
        </p:spPr>
        <p:txBody>
          <a:bodyPr lIns="144000" tIns="0" rIns="0" bIns="0" anchor="ctr" anchorCtr="0">
            <a:normAutofit/>
          </a:bodyPr>
          <a:lstStyle>
            <a:lvl1pPr>
              <a:defRPr sz="2500">
                <a:solidFill>
                  <a:schemeClr val="bg1"/>
                </a:solidFill>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p:txBody>
          <a:bodyPr/>
          <a:lstStyle/>
          <a:p>
            <a:fld id="{019BD157-D4F1-4157-8F92-0FB3CBF7FE7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5CFA8F-A52A-4C8E-8BE0-81C0E177264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dirty="0"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smtClean="0"/>
          </a:p>
        </p:txBody>
      </p:sp>
      <p:sp>
        <p:nvSpPr>
          <p:cNvPr id="4" name="KSO_BC2"/>
          <p:cNvSpPr>
            <a:spLocks noGrp="1"/>
          </p:cNvSpPr>
          <p:nvPr>
            <p:ph sz="half" idx="2"/>
          </p:nvPr>
        </p:nvSpPr>
        <p:spPr>
          <a:xfrm>
            <a:off x="6519334" y="1244603"/>
            <a:ext cx="5094116" cy="4932363"/>
          </a:xfrm>
        </p:spPr>
        <p:txBody>
          <a:bodyPr/>
          <a:lstStyle>
            <a:lvl2pPr marL="360045" marR="0" indent="0" algn="just" defTabSz="685800" rtl="0" eaLnBrk="1" latinLnBrk="0" hangingPunct="1">
              <a:spcBef>
                <a:spcPts val="0"/>
              </a:spcBef>
              <a:spcAft>
                <a:spcPts val="0"/>
              </a:spcAft>
              <a:buClrTx/>
              <a:buSzTx/>
              <a:buFont typeface="Arial" panose="020B0604020202020204" pitchFamily="34" charset="0"/>
              <a:buChar char="•"/>
              <a:defRPr/>
            </a:lvl2pPr>
          </a:lstStyle>
          <a:p>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smtClean="0"/>
          </a:p>
        </p:txBody>
      </p:sp>
      <p:sp>
        <p:nvSpPr>
          <p:cNvPr id="5" name="日期占位符 4"/>
          <p:cNvSpPr>
            <a:spLocks noGrp="1"/>
          </p:cNvSpPr>
          <p:nvPr>
            <p:ph type="dt" sz="half" idx="10"/>
          </p:nvPr>
        </p:nvSpPr>
        <p:spPr/>
        <p:txBody>
          <a:bodyPr/>
          <a:lstStyle/>
          <a:p>
            <a:fld id="{019BD157-D4F1-4157-8F92-0FB3CBF7FE7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5CFA8F-A52A-4C8E-8BE0-81C0E177264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4" name="KSO_BC1"/>
          <p:cNvSpPr>
            <a:spLocks noGrp="1"/>
          </p:cNvSpPr>
          <p:nvPr>
            <p:ph sz="half" idx="2"/>
          </p:nvPr>
        </p:nvSpPr>
        <p:spPr>
          <a:xfrm>
            <a:off x="1099436" y="2200274"/>
            <a:ext cx="5157787" cy="3684588"/>
          </a:xfrm>
        </p:spPr>
        <p:txBody>
          <a:bodyPr/>
          <a:lstStyle>
            <a:lvl1pPr>
              <a:defRPr sz="2400"/>
            </a:lvl1pPr>
            <a:lvl2pPr marL="539750" indent="-179705">
              <a:spcAft>
                <a:spcPts val="0"/>
              </a:spcAft>
              <a:buClr>
                <a:schemeClr val="tx1"/>
              </a:buClr>
              <a:buFont typeface="Arial" panose="020B0604020202020204" pitchFamily="34" charset="0"/>
              <a:buChar char="•"/>
              <a:defRPr sz="2000"/>
            </a:lvl2pPr>
            <a:lvl3pPr marL="828040" indent="-179705">
              <a:buFont typeface="Arial" panose="020B0604020202020204" pitchFamily="34" charset="0"/>
              <a:buChar char="•"/>
              <a:defRPr sz="1800"/>
            </a:lvl3pPr>
            <a:lvl4pPr indent="-179705">
              <a:defRPr sz="1800"/>
            </a:lvl4pPr>
            <a:lvl5pPr>
              <a:defRPr sz="1800"/>
            </a:lvl5pPr>
          </a:lstStyle>
          <a:p>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6" name="KSO_BC2"/>
          <p:cNvSpPr>
            <a:spLocks noGrp="1"/>
          </p:cNvSpPr>
          <p:nvPr>
            <p:ph sz="quarter" idx="4"/>
          </p:nvPr>
        </p:nvSpPr>
        <p:spPr>
          <a:xfrm>
            <a:off x="6431847" y="2200274"/>
            <a:ext cx="5183188" cy="3684588"/>
          </a:xfrm>
        </p:spPr>
        <p:txBody>
          <a:bodyPr/>
          <a:lstStyle>
            <a:lvl1pPr>
              <a:defRPr sz="2400"/>
            </a:lvl1pPr>
            <a:lvl2pPr marL="739140" indent="-342900">
              <a:spcAft>
                <a:spcPts val="0"/>
              </a:spcAft>
              <a:buClr>
                <a:schemeClr val="tx1"/>
              </a:buClr>
              <a:buFont typeface="Arial" panose="020B0604020202020204" pitchFamily="34" charset="0"/>
              <a:buChar char="•"/>
              <a:defRPr/>
            </a:lvl2pPr>
            <a:lvl3pPr>
              <a:defRPr sz="1800"/>
            </a:lvl3pPr>
            <a:lvl4pPr>
              <a:defRPr sz="1800"/>
            </a:lvl4pPr>
            <a:lvl5pPr>
              <a:defRPr sz="1800"/>
            </a:lvl5pPr>
          </a:lstStyle>
          <a:p>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smtClean="0"/>
          </a:p>
        </p:txBody>
      </p:sp>
      <p:sp>
        <p:nvSpPr>
          <p:cNvPr id="7" name="日期占位符 6"/>
          <p:cNvSpPr>
            <a:spLocks noGrp="1"/>
          </p:cNvSpPr>
          <p:nvPr>
            <p:ph type="dt" sz="half" idx="10"/>
          </p:nvPr>
        </p:nvSpPr>
        <p:spPr/>
        <p:txBody>
          <a:bodyPr/>
          <a:lstStyle/>
          <a:p>
            <a:fld id="{019BD157-D4F1-4157-8F92-0FB3CBF7FE7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65CFA8F-A52A-4C8E-8BE0-81C0E177264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75200" y="3718800"/>
            <a:ext cx="4111200" cy="918000"/>
          </a:xfrm>
        </p:spPr>
        <p:txBody>
          <a:bodyPr/>
          <a:lstStyle>
            <a:lvl1pPr algn="ctr">
              <a:defRPr/>
            </a:lvl1pPr>
          </a:lstStyle>
          <a:p>
            <a:r>
              <a:rPr lang="zh-CN" altLang="en-US" dirty="0" smtClean="0"/>
              <a:t>编辑标题</a:t>
            </a:r>
            <a:endParaRPr lang="zh-CN" altLang="en-US" dirty="0"/>
          </a:p>
        </p:txBody>
      </p:sp>
      <p:cxnSp>
        <p:nvCxnSpPr>
          <p:cNvPr id="6" name="直接连接符 5"/>
          <p:cNvCxnSpPr/>
          <p:nvPr>
            <p:custDataLst>
              <p:tags r:id="rId2"/>
            </p:custDataLst>
          </p:nvPr>
        </p:nvCxnSpPr>
        <p:spPr>
          <a:xfrm rot="5400000">
            <a:off x="5038799" y="3420164"/>
            <a:ext cx="6840000" cy="0"/>
          </a:xfrm>
          <a:prstGeom prst="line">
            <a:avLst/>
          </a:prstGeom>
          <a:ln w="3175">
            <a:solidFill>
              <a:srgbClr val="D3D3D3"/>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3"/>
            </p:custDataLst>
          </p:nvPr>
        </p:nvCxnSpPr>
        <p:spPr>
          <a:xfrm rot="5400000">
            <a:off x="5214899" y="3420164"/>
            <a:ext cx="6840000" cy="0"/>
          </a:xfrm>
          <a:prstGeom prst="line">
            <a:avLst/>
          </a:prstGeom>
          <a:ln w="3175">
            <a:solidFill>
              <a:srgbClr val="D3D3D3"/>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4"/>
            </p:custDataLst>
          </p:nvPr>
        </p:nvCxnSpPr>
        <p:spPr>
          <a:xfrm>
            <a:off x="0" y="3805485"/>
            <a:ext cx="12192000" cy="0"/>
          </a:xfrm>
          <a:prstGeom prst="line">
            <a:avLst/>
          </a:prstGeom>
          <a:ln w="3175">
            <a:solidFill>
              <a:srgbClr val="D3D3D3"/>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5"/>
            </p:custDataLst>
          </p:nvPr>
        </p:nvCxnSpPr>
        <p:spPr>
          <a:xfrm>
            <a:off x="0" y="3971597"/>
            <a:ext cx="12192000" cy="0"/>
          </a:xfrm>
          <a:prstGeom prst="line">
            <a:avLst/>
          </a:prstGeom>
          <a:ln w="3175">
            <a:solidFill>
              <a:srgbClr val="D3D3D3"/>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6"/>
            </p:custDataLst>
          </p:nvPr>
        </p:nvCxnSpPr>
        <p:spPr>
          <a:xfrm>
            <a:off x="0" y="4550432"/>
            <a:ext cx="12192000" cy="0"/>
          </a:xfrm>
          <a:prstGeom prst="line">
            <a:avLst/>
          </a:prstGeom>
          <a:ln w="3175">
            <a:solidFill>
              <a:srgbClr val="D3D3D3"/>
            </a:solidFill>
            <a:prstDash val="sysDash"/>
          </a:ln>
        </p:spPr>
        <p:style>
          <a:lnRef idx="1">
            <a:schemeClr val="accent1"/>
          </a:lnRef>
          <a:fillRef idx="0">
            <a:schemeClr val="accent1"/>
          </a:fillRef>
          <a:effectRef idx="0">
            <a:schemeClr val="accent1"/>
          </a:effectRef>
          <a:fontRef idx="minor">
            <a:schemeClr val="tx1"/>
          </a:fontRef>
        </p:style>
      </p:cxnSp>
      <p:sp>
        <p:nvSpPr>
          <p:cNvPr id="3" name="日期占位符 2"/>
          <p:cNvSpPr>
            <a:spLocks noGrp="1"/>
          </p:cNvSpPr>
          <p:nvPr>
            <p:ph type="dt" sz="half" idx="10"/>
          </p:nvPr>
        </p:nvSpPr>
        <p:spPr/>
        <p:txBody>
          <a:bodyPr/>
          <a:lstStyle/>
          <a:p>
            <a:fld id="{019BD157-D4F1-4157-8F92-0FB3CBF7FE7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65CFA8F-A52A-4C8E-8BE0-81C0E1772645}" type="slidenum">
              <a:rPr lang="zh-CN" altLang="en-US" smtClean="0"/>
            </a:fld>
            <a:endParaRPr lang="zh-CN" altLang="en-US"/>
          </a:p>
        </p:txBody>
      </p:sp>
      <p:cxnSp>
        <p:nvCxnSpPr>
          <p:cNvPr id="10" name="直接连接符 9"/>
          <p:cNvCxnSpPr/>
          <p:nvPr>
            <p:custDataLst>
              <p:tags r:id="rId7"/>
            </p:custDataLst>
          </p:nvPr>
        </p:nvCxnSpPr>
        <p:spPr>
          <a:xfrm>
            <a:off x="0" y="4387723"/>
            <a:ext cx="12192000" cy="0"/>
          </a:xfrm>
          <a:prstGeom prst="line">
            <a:avLst/>
          </a:prstGeom>
          <a:ln w="3175">
            <a:solidFill>
              <a:srgbClr val="D3D3D3"/>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9BD157-D4F1-4157-8F92-0FB3CBF7FE7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65CFA8F-A52A-4C8E-8BE0-81C0E177264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normAutofit/>
          </a:bodyPr>
          <a:lstStyle>
            <a:lvl1pPr marL="0" indent="0">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smtClean="0"/>
              <a:t>单击此处编辑母版文本样式</a:t>
            </a:r>
            <a:endParaRPr lang="zh-CN" altLang="en-US" dirty="0" smtClean="0"/>
          </a:p>
        </p:txBody>
      </p:sp>
      <p:sp>
        <p:nvSpPr>
          <p:cNvPr id="5" name="日期占位符 4"/>
          <p:cNvSpPr>
            <a:spLocks noGrp="1"/>
          </p:cNvSpPr>
          <p:nvPr>
            <p:ph type="dt" sz="half" idx="10"/>
          </p:nvPr>
        </p:nvSpPr>
        <p:spPr/>
        <p:txBody>
          <a:bodyPr/>
          <a:lstStyle/>
          <a:p>
            <a:fld id="{019BD157-D4F1-4157-8F92-0FB3CBF7FE7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5CFA8F-A52A-4C8E-8BE0-81C0E177264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529098" y="365125"/>
            <a:ext cx="1182511" cy="6141692"/>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1762540" y="365125"/>
            <a:ext cx="8642380" cy="6141692"/>
          </a:xfrm>
        </p:spPr>
        <p:txBody>
          <a:bodyPr vert="eaVert"/>
          <a:lstStyle>
            <a:lvl1pPr>
              <a:defRPr sz="2400"/>
            </a:lvl1pPr>
            <a:lvl2pPr marL="0" indent="0">
              <a:buNone/>
              <a:defRPr/>
            </a:lvl2pPr>
            <a:lvl3pPr>
              <a:defRPr sz="2000"/>
            </a:lvl3pPr>
            <a:lvl4pPr>
              <a:defRPr sz="1800"/>
            </a:lvl4pPr>
            <a:lvl5pPr>
              <a:defRPr sz="1800"/>
            </a:lvl5pPr>
            <a:lvl6pPr>
              <a:defRPr sz="1800"/>
            </a:lvl6pPr>
          </a:lstStyle>
          <a:p>
            <a:pPr lvl="0"/>
            <a:r>
              <a:rPr lang="zh-CN" altLang="en-US" dirty="0" smtClean="0"/>
              <a:t>单击此处编辑母版文本样式</a:t>
            </a:r>
            <a:endParaRPr lang="en-US" altLang="zh-CN" dirty="0" smtClean="0"/>
          </a:p>
          <a:p>
            <a:pPr lvl="2"/>
            <a:r>
              <a:rPr lang="zh-CN" altLang="en-US" dirty="0" smtClean="0"/>
              <a:t>第二级</a:t>
            </a:r>
            <a:endParaRPr lang="en-US" altLang="zh-CN" dirty="0" smtClean="0"/>
          </a:p>
          <a:p>
            <a:pPr lvl="3"/>
            <a:r>
              <a:rPr lang="zh-CN" altLang="en-US" dirty="0" smtClean="0"/>
              <a:t>第三级</a:t>
            </a:r>
            <a:endParaRPr lang="en-US" altLang="zh-CN" dirty="0" smtClean="0"/>
          </a:p>
          <a:p>
            <a:pPr lvl="4"/>
            <a:r>
              <a:rPr lang="zh-CN" altLang="en-US" dirty="0" smtClean="0"/>
              <a:t>第四级</a:t>
            </a:r>
            <a:endParaRPr lang="en-US" altLang="zh-CN" dirty="0" smtClean="0"/>
          </a:p>
          <a:p>
            <a:pPr lvl="5"/>
            <a:r>
              <a:rPr lang="zh-CN" altLang="en-US" dirty="0" smtClean="0"/>
              <a:t>第五级</a:t>
            </a:r>
            <a:endParaRPr lang="zh-CN" altLang="en-US" dirty="0" smtClean="0"/>
          </a:p>
        </p:txBody>
      </p:sp>
      <p:sp>
        <p:nvSpPr>
          <p:cNvPr id="4" name="日期占位符 3"/>
          <p:cNvSpPr>
            <a:spLocks noGrp="1"/>
          </p:cNvSpPr>
          <p:nvPr>
            <p:ph type="dt" sz="half" idx="10"/>
          </p:nvPr>
        </p:nvSpPr>
        <p:spPr/>
        <p:txBody>
          <a:bodyPr/>
          <a:lstStyle/>
          <a:p>
            <a:fld id="{019BD157-D4F1-4157-8F92-0FB3CBF7FE7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5CFA8F-A52A-4C8E-8BE0-81C0E177264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2.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1">
            <a:extLst>
              <a:ext uri="{28A0092B-C50C-407E-A947-70E740481C1C}">
                <a14:useLocalDpi xmlns:a14="http://schemas.microsoft.com/office/drawing/2010/main" val="0"/>
              </a:ext>
            </a:extLst>
          </a:blip>
          <a:srcRect l="1474" t="26028" r="6166" b="4484"/>
          <a:stretch>
            <a:fillRect/>
          </a:stretch>
        </p:blipFill>
        <p:spPr>
          <a:xfrm>
            <a:off x="-2" y="2337829"/>
            <a:ext cx="7899402" cy="4520171"/>
          </a:xfrm>
          <a:prstGeom prst="rect">
            <a:avLst/>
          </a:prstGeom>
        </p:spPr>
      </p:pic>
      <p:sp>
        <p:nvSpPr>
          <p:cNvPr id="3" name="KSO_BC1"/>
          <p:cNvSpPr>
            <a:spLocks noGrp="1"/>
          </p:cNvSpPr>
          <p:nvPr>
            <p:ph type="body" idx="1"/>
          </p:nvPr>
        </p:nvSpPr>
        <p:spPr>
          <a:xfrm>
            <a:off x="1138687" y="1133475"/>
            <a:ext cx="10488872" cy="5100143"/>
          </a:xfrm>
          <a:prstGeom prst="rect">
            <a:avLst/>
          </a:prstGeom>
        </p:spPr>
        <p:txBody>
          <a:bodyPr vert="horz" lIns="91440" tIns="45720" rIns="91440" bIns="45720" rtlCol="0">
            <a:normAutofit/>
          </a:bodyPr>
          <a:lstStyle/>
          <a:p>
            <a:r>
              <a:rPr lang="zh-CN" altLang="en-US" dirty="0" smtClean="0"/>
              <a:t>单击此处编辑母版文本样式</a:t>
            </a:r>
            <a:endParaRPr lang="zh-CN" altLang="en-US" dirty="0" smtClean="0"/>
          </a:p>
          <a:p>
            <a:pPr lvl="1"/>
            <a:r>
              <a:rPr lang="en-US" altLang="zh-CN" dirty="0" smtClean="0"/>
              <a:t>	</a:t>
            </a:r>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smtClean="0"/>
          </a:p>
          <a:p>
            <a:pPr lvl="1"/>
            <a:endParaRPr lang="zh-CN" altLang="en-US" dirty="0" smtClean="0"/>
          </a:p>
        </p:txBody>
      </p:sp>
      <p:sp>
        <p:nvSpPr>
          <p:cNvPr id="2" name="KSO_BT1"/>
          <p:cNvSpPr>
            <a:spLocks noGrp="1"/>
          </p:cNvSpPr>
          <p:nvPr>
            <p:ph type="title"/>
          </p:nvPr>
        </p:nvSpPr>
        <p:spPr>
          <a:xfrm>
            <a:off x="673101" y="213919"/>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fld id="{019BD157-D4F1-4157-8F92-0FB3CBF7FE7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B65CFA8F-A52A-4C8E-8BE0-81C0E177264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0" i="0" kern="1200" baseline="0">
          <a:solidFill>
            <a:schemeClr val="accent1"/>
          </a:solidFill>
          <a:effectLst/>
          <a:latin typeface="+mj-lt"/>
          <a:ea typeface="+mj-ea"/>
          <a:cs typeface="+mj-cs"/>
        </a:defRPr>
      </a:lvl1pPr>
    </p:titleStyle>
    <p:bodyStyle>
      <a:lvl1pPr marL="361950" indent="-361950" algn="just" defTabSz="685800" rtl="0" eaLnBrk="1" latinLnBrk="0" hangingPunct="1">
        <a:lnSpc>
          <a:spcPct val="110000"/>
        </a:lnSpc>
        <a:spcBef>
          <a:spcPts val="1200"/>
        </a:spcBef>
        <a:spcAft>
          <a:spcPts val="0"/>
        </a:spcAft>
        <a:buClr>
          <a:schemeClr val="accent2"/>
        </a:buClr>
        <a:buSzPct val="50000"/>
        <a:buFont typeface="Wingdings 2" pitchFamily="18" charset="2"/>
        <a:buChar char=""/>
        <a:defRPr lang="zh-CN" altLang="en-US" sz="2400" b="0" kern="1200" baseline="0" dirty="0" smtClean="0">
          <a:solidFill>
            <a:schemeClr val="tx2"/>
          </a:solidFill>
          <a:latin typeface="+mn-lt"/>
          <a:ea typeface="+mn-ea"/>
          <a:cs typeface="+mn-cs"/>
        </a:defRPr>
      </a:lvl1pPr>
      <a:lvl2pPr marL="360045" indent="0" algn="just" defTabSz="685800" rtl="0" eaLnBrk="1" latinLnBrk="0" hangingPunct="1">
        <a:spcBef>
          <a:spcPts val="0"/>
        </a:spcBef>
        <a:spcAft>
          <a:spcPts val="0"/>
        </a:spcAft>
        <a:buClrTx/>
        <a:buFont typeface="Arial" panose="020B0604020202020204" pitchFamily="34" charset="0"/>
        <a:buChar char="•"/>
        <a:defRPr sz="2000" b="0" kern="1200" baseline="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ags" Target="../tags/tag9.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image" Target="../media/image11.png"/><Relationship Id="rId1" Type="http://schemas.openxmlformats.org/officeDocument/2006/relationships/tags" Target="../tags/tag2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image" Target="../media/image12.png"/><Relationship Id="rId1" Type="http://schemas.openxmlformats.org/officeDocument/2006/relationships/tags" Target="../tags/tag30.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image" Target="../media/image13.png"/><Relationship Id="rId1" Type="http://schemas.openxmlformats.org/officeDocument/2006/relationships/tags" Target="../tags/tag34.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image" Target="../media/image14.png"/><Relationship Id="rId1" Type="http://schemas.openxmlformats.org/officeDocument/2006/relationships/tags" Target="../tags/tag41.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image" Target="../media/image15.png"/><Relationship Id="rId1" Type="http://schemas.openxmlformats.org/officeDocument/2006/relationships/tags" Target="../tags/tag45.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image" Target="../media/image16.png"/><Relationship Id="rId1" Type="http://schemas.openxmlformats.org/officeDocument/2006/relationships/tags" Target="../tags/tag49.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image" Target="../media/image17.png"/><Relationship Id="rId1" Type="http://schemas.openxmlformats.org/officeDocument/2006/relationships/tags" Target="../tags/tag53.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image" Target="../media/image18.png"/><Relationship Id="rId1" Type="http://schemas.openxmlformats.org/officeDocument/2006/relationships/tags" Target="../tags/tag5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image" Target="../media/image22.png"/><Relationship Id="rId1" Type="http://schemas.openxmlformats.org/officeDocument/2006/relationships/tags" Target="../tags/tag85.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2.xml"/><Relationship Id="rId2" Type="http://schemas.openxmlformats.org/officeDocument/2006/relationships/image" Target="../media/image27.png"/><Relationship Id="rId1" Type="http://schemas.openxmlformats.org/officeDocument/2006/relationships/image" Target="../media/image26.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3.xml"/><Relationship Id="rId2" Type="http://schemas.openxmlformats.org/officeDocument/2006/relationships/image" Target="../media/image29.png"/><Relationship Id="rId1" Type="http://schemas.openxmlformats.org/officeDocument/2006/relationships/image" Target="../media/image28.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xml"/><Relationship Id="rId1"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image" Target="../media/image32.png"/><Relationship Id="rId3" Type="http://schemas.openxmlformats.org/officeDocument/2006/relationships/tags" Target="../tags/tag115.xml"/><Relationship Id="rId2" Type="http://schemas.openxmlformats.org/officeDocument/2006/relationships/image" Target="../media/image31.png"/><Relationship Id="rId1" Type="http://schemas.openxmlformats.org/officeDocument/2006/relationships/tags" Target="../tags/tag114.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9.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0.xml"/></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5.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0.xml"/><Relationship Id="rId1" Type="http://schemas.openxmlformats.org/officeDocument/2006/relationships/image" Target="../media/image33.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tags" Target="../tags/tag154.xml"/></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tags" Target="../tags/tag1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tags" Target="../tags/tag166.xml"/></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2.xml"/><Relationship Id="rId1" Type="http://schemas.openxmlformats.org/officeDocument/2006/relationships/image" Target="../media/image34.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3.xml"/><Relationship Id="rId1" Type="http://schemas.openxmlformats.org/officeDocument/2006/relationships/image" Target="../media/image35.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4.xml"/><Relationship Id="rId1" Type="http://schemas.openxmlformats.org/officeDocument/2006/relationships/image" Target="../media/image36.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5.xml"/><Relationship Id="rId1" Type="http://schemas.openxmlformats.org/officeDocument/2006/relationships/image" Target="../media/image37.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6.xml"/><Relationship Id="rId1" Type="http://schemas.openxmlformats.org/officeDocument/2006/relationships/image" Target="../media/image38.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7.xml"/><Relationship Id="rId1" Type="http://schemas.openxmlformats.org/officeDocument/2006/relationships/image" Target="../media/image39.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8.xml"/><Relationship Id="rId1" Type="http://schemas.openxmlformats.org/officeDocument/2006/relationships/image" Target="../media/image40.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9.xml"/><Relationship Id="rId1" Type="http://schemas.openxmlformats.org/officeDocument/2006/relationships/image" Target="../media/image4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0.xml"/><Relationship Id="rId1" Type="http://schemas.openxmlformats.org/officeDocument/2006/relationships/image" Target="../media/image42.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1.xml"/><Relationship Id="rId1" Type="http://schemas.openxmlformats.org/officeDocument/2006/relationships/image" Target="../media/image43.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2.xml"/><Relationship Id="rId1" Type="http://schemas.openxmlformats.org/officeDocument/2006/relationships/image" Target="../media/image44.png"/></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3.xml"/><Relationship Id="rId2" Type="http://schemas.openxmlformats.org/officeDocument/2006/relationships/image" Target="../media/image46.png"/><Relationship Id="rId1" Type="http://schemas.openxmlformats.org/officeDocument/2006/relationships/image" Target="../media/image45.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tags" Target="../tags/tag18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ctrTitle"/>
            <p:custDataLst>
              <p:tags r:id="rId1"/>
            </p:custDataLst>
          </p:nvPr>
        </p:nvSpPr>
        <p:spPr/>
        <p:txBody>
          <a:bodyPr/>
          <a:p>
            <a:r>
              <a:rPr lang="en-US" altLang="zh-CN" sz="4800" smtClean="0"/>
              <a:t>Node.js</a:t>
            </a:r>
            <a:endParaRPr lang="en-US" altLang="zh-CN" sz="4800" smtClean="0"/>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2705100" y="1010285"/>
            <a:ext cx="6038850" cy="55473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938655" y="1164590"/>
            <a:ext cx="7743190" cy="38030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2380615" y="365125"/>
            <a:ext cx="6419215" cy="61277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适合开发什么</a:t>
            </a:r>
            <a:endParaRPr lang="zh-CN" altLang="en-US"/>
          </a:p>
        </p:txBody>
      </p:sp>
      <p:sp>
        <p:nvSpPr>
          <p:cNvPr id="3" name="内容占位符 2"/>
          <p:cNvSpPr>
            <a:spLocks noGrp="1"/>
          </p:cNvSpPr>
          <p:nvPr>
            <p:ph idx="1"/>
          </p:nvPr>
        </p:nvSpPr>
        <p:spPr/>
        <p:txBody>
          <a:bodyPr/>
          <a:p>
            <a:r>
              <a:rPr lang="en-US" altLang="zh-CN"/>
              <a:t>node</a:t>
            </a:r>
            <a:r>
              <a:t>善于</a:t>
            </a:r>
            <a:r>
              <a:rPr lang="en-US" altLang="zh-CN"/>
              <a:t>I/O</a:t>
            </a:r>
            <a:r>
              <a:t>（调度），不善于计算</a:t>
            </a:r>
          </a:p>
          <a:p>
            <a:r>
              <a:t>用户表单收集（用户评论收集）</a:t>
            </a:r>
          </a:p>
          <a:p>
            <a:r>
              <a:t>考试系统</a:t>
            </a:r>
          </a:p>
          <a:p>
            <a:r>
              <a:t>聊天室（长连接）</a:t>
            </a:r>
          </a:p>
          <a:p/>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t>操作系统内核</a:t>
            </a:r>
            <a:endParaRPr lang="zh-CN" altLang="en-US" smtClean="0"/>
          </a:p>
        </p:txBody>
      </p:sp>
      <p:sp>
        <p:nvSpPr>
          <p:cNvPr id="7" name="文本框 6"/>
          <p:cNvSpPr txBox="1"/>
          <p:nvPr>
            <p:custDataLst>
              <p:tags r:id="rId2"/>
            </p:custDataLst>
          </p:nvPr>
        </p:nvSpPr>
        <p:spPr>
          <a:xfrm>
            <a:off x="851535" y="1260475"/>
            <a:ext cx="10852150" cy="5100955"/>
          </a:xfrm>
          <a:prstGeom prst="rect">
            <a:avLst/>
          </a:prstGeom>
        </p:spPr>
        <p:txBody>
          <a:bodyPr vert="horz" lIns="91440" tIns="45720" rIns="91440" bIns="45720" rtlCol="0"/>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zh-CN" altLang="en-US" sz="2000" smtClean="0"/>
              <a:t>内核，是一个操作系统的核心。它负责管理系统的进程、内存、设备驱动程序、文件和网络系统，决定着系统的性能和稳定性。</a:t>
            </a:r>
            <a:endParaRPr lang="zh-CN" altLang="en-US" sz="2000" smtClean="0"/>
          </a:p>
          <a:p>
            <a:pPr marL="228600" indent="-228600">
              <a:lnSpc>
                <a:spcPct val="150000"/>
              </a:lnSpc>
              <a:buSzTx/>
              <a:buFont typeface="Arial" panose="020B0604020202020204" pitchFamily="34" charset="0"/>
              <a:buChar char="•"/>
            </a:pPr>
            <a:r>
              <a:rPr lang="zh-CN" altLang="en-US" sz="2000" smtClean="0"/>
              <a:t>“内核”指的是一个提供硬件抽象层、磁盘及文件系统控制、多任务等功能的系统软件。一个内核不是一套完整的操作系统</a:t>
            </a:r>
            <a:r>
              <a:rPr lang="zh-CN" altLang="en-US" smtClean="0"/>
              <a:t>。</a:t>
            </a:r>
            <a:endParaRPr lang="zh-CN" altLang="en-US" smtClean="0"/>
          </a:p>
          <a:p>
            <a:pPr marL="228600" indent="-228600">
              <a:lnSpc>
                <a:spcPct val="150000"/>
              </a:lnSpc>
              <a:buSzTx/>
              <a:buFont typeface="Arial" panose="020B0604020202020204" pitchFamily="34" charset="0"/>
              <a:buChar char="•"/>
            </a:pPr>
            <a:r>
              <a:rPr lang="zh-CN" altLang="en-US" sz="2000" smtClean="0"/>
              <a:t>内核是操作系统最基本的部分。它是为众多应用程序提供对计算机硬件的安全访问的一部分软件，这种访问是有限的，并且内核决定一个程序在什么时候对某部分硬件操作多长时间。直接对硬件操作是非常复杂的，所以内核通常提供一种硬件抽象的方法来完成这些操作。硬件抽象隐藏了复杂性，为应用软件和硬件提供了一套简洁，统一的接口，使程序设计更为简单。</a:t>
            </a:r>
            <a:endParaRPr lang="zh-CN" altLang="en-US" sz="2000" smtClean="0"/>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t>进程和线程</a:t>
            </a:r>
            <a:endParaRPr lang="zh-CN" altLang="en-US"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fontScale="70000"/>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zh-CN" altLang="en-US" smtClean="0"/>
              <a:t>进程（process）和线程（thread）是操作系统的基本概念</a:t>
            </a:r>
            <a:endParaRPr lang="zh-CN" altLang="en-US" smtClean="0"/>
          </a:p>
          <a:p>
            <a:pPr marL="228600" indent="-228600">
              <a:lnSpc>
                <a:spcPct val="150000"/>
              </a:lnSpc>
              <a:buSzTx/>
              <a:buFont typeface="Arial" panose="020B0604020202020204" pitchFamily="34" charset="0"/>
              <a:buChar char="•"/>
            </a:pPr>
            <a:r>
              <a:rPr lang="zh-CN" altLang="en-US" smtClean="0"/>
              <a:t>计算机的核心是CPU，它承担了所有的计算任务。它就像一座工厂，时刻在运行。</a:t>
            </a:r>
            <a:endParaRPr lang="zh-CN" altLang="en-US" smtClean="0"/>
          </a:p>
          <a:p>
            <a:pPr marL="228600" indent="-228600">
              <a:lnSpc>
                <a:spcPct val="150000"/>
              </a:lnSpc>
              <a:buSzTx/>
              <a:buFont typeface="Arial" panose="020B0604020202020204" pitchFamily="34" charset="0"/>
              <a:buChar char="•"/>
            </a:pPr>
            <a:r>
              <a:rPr lang="zh-CN" altLang="en-US" smtClean="0"/>
              <a:t>假定工厂的电力有限，一次只能供给一个车间使用。也就是说，一个车间开工的时候，其他车间都必须停工。背后的含义就是，单个CPU一次只能运行一个任务。</a:t>
            </a:r>
            <a:endParaRPr lang="zh-CN" altLang="en-US" smtClean="0"/>
          </a:p>
          <a:p>
            <a:pPr marL="228600" indent="-228600">
              <a:lnSpc>
                <a:spcPct val="150000"/>
              </a:lnSpc>
              <a:buSzTx/>
              <a:buFont typeface="Arial" panose="020B0604020202020204" pitchFamily="34" charset="0"/>
              <a:buChar char="•"/>
            </a:pPr>
            <a:r>
              <a:rPr lang="zh-CN" altLang="en-US" smtClean="0"/>
              <a:t>进程就好比工厂的车间，它代表CPU所能处理的单个任务。任一时刻，CPU总是运行一个进程，其他进程处于非运行状态。</a:t>
            </a:r>
            <a:endParaRPr lang="zh-CN" altLang="en-US" smtClean="0"/>
          </a:p>
          <a:p>
            <a:pPr marL="228600" indent="-228600">
              <a:lnSpc>
                <a:spcPct val="150000"/>
              </a:lnSpc>
              <a:buSzTx/>
              <a:buFont typeface="Arial" panose="020B0604020202020204" pitchFamily="34" charset="0"/>
              <a:buChar char="•"/>
            </a:pPr>
            <a:r>
              <a:rPr lang="zh-CN" altLang="en-US" smtClean="0"/>
              <a:t>一个车间里，可以有很多工人。他们协同完成一个任务。</a:t>
            </a:r>
            <a:endParaRPr lang="zh-CN" altLang="en-US" smtClean="0"/>
          </a:p>
          <a:p>
            <a:pPr marL="228600" indent="-228600">
              <a:lnSpc>
                <a:spcPct val="150000"/>
              </a:lnSpc>
              <a:buSzTx/>
              <a:buFont typeface="Arial" panose="020B0604020202020204" pitchFamily="34" charset="0"/>
              <a:buChar char="•"/>
            </a:pPr>
            <a:r>
              <a:rPr lang="zh-CN" altLang="en-US" smtClean="0"/>
              <a:t>线程就好比车间里的工人。一个进程可以包括多个线程。</a:t>
            </a:r>
            <a:endParaRPr lang="zh-CN" altLang="en-US" smtClean="0"/>
          </a:p>
          <a:p>
            <a:pPr marL="228600" indent="-228600">
              <a:lnSpc>
                <a:spcPct val="150000"/>
              </a:lnSpc>
              <a:buSzTx/>
              <a:buFont typeface="Arial" panose="020B0604020202020204" pitchFamily="34" charset="0"/>
              <a:buChar char="•"/>
            </a:pPr>
            <a:r>
              <a:rPr lang="zh-CN" altLang="en-US" smtClean="0"/>
              <a:t>车间的空间是工人们共享的，比如许多房间是每个工人都可以进出的。这象征一个进程的内存空间是共享的，每个线程都可以使用这些共享内存。</a:t>
            </a:r>
            <a:endParaRPr lang="zh-CN" altLang="en-US" smtClean="0"/>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t>进程和线程</a:t>
            </a:r>
            <a:endParaRPr lang="zh-CN" altLang="en-US"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fontScale="70000"/>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zh-CN" altLang="en-US" smtClean="0"/>
              <a:t>可是，每间房间的大小不同，有些房间最多只能容纳一个人，比如厕所。里面有人的时候，其他人就不能进去了。这代表一个线程使用某些共享内存时，其他线程必须等它结束，才能使用这一块内存。</a:t>
            </a:r>
            <a:endParaRPr lang="zh-CN" altLang="en-US" smtClean="0"/>
          </a:p>
          <a:p>
            <a:pPr marL="228600" indent="-228600">
              <a:lnSpc>
                <a:spcPct val="150000"/>
              </a:lnSpc>
              <a:buSzTx/>
              <a:buFont typeface="Arial" panose="020B0604020202020204" pitchFamily="34" charset="0"/>
              <a:buChar char="•"/>
            </a:pPr>
            <a:r>
              <a:rPr lang="zh-CN" altLang="en-US" smtClean="0"/>
              <a:t>一个防止他人进入的简单方法，就是门口加一把锁。先到的人锁上门，后到的人看到上锁，就在门口排队，等锁打开再进去。这就叫"互斥锁"（Mutual exclusion，缩写 Mutex），防止多个线程同时读写某一块内存区域。</a:t>
            </a:r>
            <a:endParaRPr lang="zh-CN" altLang="en-US" smtClean="0"/>
          </a:p>
          <a:p>
            <a:pPr marL="228600" indent="-228600">
              <a:lnSpc>
                <a:spcPct val="150000"/>
              </a:lnSpc>
              <a:buSzTx/>
              <a:buFont typeface="Arial" panose="020B0604020202020204" pitchFamily="34" charset="0"/>
              <a:buChar char="•"/>
            </a:pPr>
            <a:r>
              <a:rPr lang="zh-CN" altLang="en-US" smtClean="0"/>
              <a:t>还有些房间，可以同时容纳n个人，比如厨房。也就是说，如果人数大于n，多出来的人只能在外面等着。这好比某些内存区域，只能供给固定数目的线程使用。</a:t>
            </a:r>
            <a:endParaRPr lang="zh-CN" altLang="en-US" smtClean="0"/>
          </a:p>
          <a:p>
            <a:pPr marL="228600" indent="-228600">
              <a:lnSpc>
                <a:spcPct val="150000"/>
              </a:lnSpc>
              <a:buSzTx/>
              <a:buFont typeface="Arial" panose="020B0604020202020204" pitchFamily="34" charset="0"/>
              <a:buChar char="•"/>
            </a:pPr>
            <a:r>
              <a:rPr lang="zh-CN" altLang="en-US" smtClean="0"/>
              <a:t>这时的解决方法，就是在门口挂n把钥匙。进去的人就取一把钥匙，出来时再把钥匙挂回原处。后到的人发现钥匙架空了，就知道必须在门口排队等着了。这种做法叫做"信号量"（Semaphore），用来保证多个线程不会互相冲突。</a:t>
            </a:r>
            <a:endParaRPr lang="zh-CN" altLang="en-US" smtClean="0"/>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t>进程和线程</a:t>
            </a:r>
            <a:endParaRPr lang="zh-CN" altLang="en-US"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fontScale="90000" lnSpcReduction="10000"/>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zh-CN" altLang="en-US" smtClean="0"/>
              <a:t>不难看出，mutex是semaphore的一种特殊情况（n=1时）。也就是说，完全可以用后者替代前者。但是，因为mutex较为简单，且效率高，所以在必须保证资源独占的情况下，还是采用这种设计。</a:t>
            </a:r>
            <a:endParaRPr lang="zh-CN" altLang="en-US" smtClean="0"/>
          </a:p>
          <a:p>
            <a:pPr marL="228600" indent="-228600">
              <a:lnSpc>
                <a:spcPct val="150000"/>
              </a:lnSpc>
              <a:buSzTx/>
              <a:buFont typeface="Arial" panose="020B0604020202020204" pitchFamily="34" charset="0"/>
              <a:buChar char="•"/>
            </a:pPr>
            <a:r>
              <a:rPr lang="zh-CN" altLang="en-US" smtClean="0"/>
              <a:t>操作系统的设计，因此可以归结为三点：</a:t>
            </a:r>
            <a:endParaRPr lang="zh-CN" altLang="en-US" smtClean="0"/>
          </a:p>
          <a:p>
            <a:pPr marL="228600" indent="-228600">
              <a:lnSpc>
                <a:spcPct val="150000"/>
              </a:lnSpc>
              <a:buSzTx/>
              <a:buFont typeface="Arial" panose="020B0604020202020204" pitchFamily="34" charset="0"/>
              <a:buChar char="•"/>
            </a:pPr>
            <a:r>
              <a:rPr lang="zh-CN" altLang="en-US" smtClean="0"/>
              <a:t>（1）以多进程形式，允许多个任务同时运行；</a:t>
            </a:r>
            <a:endParaRPr lang="zh-CN" altLang="en-US" smtClean="0"/>
          </a:p>
          <a:p>
            <a:pPr marL="228600" indent="-228600">
              <a:lnSpc>
                <a:spcPct val="150000"/>
              </a:lnSpc>
              <a:buSzTx/>
              <a:buFont typeface="Arial" panose="020B0604020202020204" pitchFamily="34" charset="0"/>
              <a:buChar char="•"/>
            </a:pPr>
            <a:r>
              <a:rPr lang="zh-CN" altLang="en-US" smtClean="0"/>
              <a:t>（2）以多线程形式，允许单个任务分成不同的部分运行；</a:t>
            </a:r>
            <a:endParaRPr lang="zh-CN" altLang="en-US" smtClean="0"/>
          </a:p>
          <a:p>
            <a:pPr marL="228600" indent="-228600">
              <a:lnSpc>
                <a:spcPct val="150000"/>
              </a:lnSpc>
              <a:buSzTx/>
              <a:buFont typeface="Arial" panose="020B0604020202020204" pitchFamily="34" charset="0"/>
              <a:buChar char="•"/>
            </a:pPr>
            <a:r>
              <a:rPr lang="zh-CN" altLang="en-US" smtClean="0"/>
              <a:t>（3）提供协调机制，一方面防止进程之间和线程之间产生冲突，另一方面允许进程之间和线程之间共享资源。</a:t>
            </a:r>
            <a:endParaRPr lang="zh-CN" altLang="en-US" smtClean="0"/>
          </a:p>
          <a:p>
            <a:pPr marL="228600" indent="-228600">
              <a:lnSpc>
                <a:spcPct val="150000"/>
              </a:lnSpc>
              <a:buSzTx/>
              <a:buFont typeface="Arial" panose="020B0604020202020204" pitchFamily="34" charset="0"/>
              <a:buChar char="•"/>
            </a:pPr>
            <a:r>
              <a:rPr lang="zh-CN" altLang="en-US" smtClean="0"/>
              <a:t>（完）</a:t>
            </a:r>
            <a:endParaRPr lang="zh-CN" altLang="en-US" smtClean="0"/>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t>进程和线程</a:t>
            </a:r>
            <a:endParaRPr lang="zh-CN" altLang="en-US"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fontScale="90000" lnSpcReduction="10000"/>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zh-CN" altLang="en-US" smtClean="0"/>
              <a:t>进程是一个具有独立功能的程序关于某个数据集合的一次运行活动。它可以申请和拥有系统资源，是一个动态的概念，是一个活动的实体。它不只是程序的代码，还包括当前的活动，通过程序计数器的值和处理寄存器的内容来表示。</a:t>
            </a:r>
            <a:endParaRPr lang="zh-CN" altLang="en-US" smtClean="0"/>
          </a:p>
          <a:p>
            <a:pPr marL="228600" indent="-228600">
              <a:lnSpc>
                <a:spcPct val="150000"/>
              </a:lnSpc>
              <a:buSzTx/>
              <a:buFont typeface="Arial" panose="020B0604020202020204" pitchFamily="34" charset="0"/>
              <a:buChar char="•"/>
            </a:pPr>
            <a:r>
              <a:rPr lang="zh-CN" altLang="en-US" smtClean="0"/>
              <a:t>进程是一个“执行中的程序”。程序是一个没有生命的实体，只有处理器赋予程序生命时，它才能成为一个活动的实体，我们称其为进程。</a:t>
            </a:r>
            <a:endParaRPr lang="zh-CN" altLang="en-US" smtClean="0"/>
          </a:p>
          <a:p>
            <a:pPr marL="228600" indent="-228600">
              <a:lnSpc>
                <a:spcPct val="150000"/>
              </a:lnSpc>
              <a:buSzTx/>
              <a:buFont typeface="Arial" panose="020B0604020202020204" pitchFamily="34" charset="0"/>
              <a:buChar char="•"/>
            </a:pPr>
            <a:r>
              <a:rPr lang="zh-CN" altLang="en-US" smtClean="0"/>
              <a:t>通常在一个进程中可以包含若干个线程，它们可以利用进程所拥有的资源。在引入线程的操作系统中，通常都是把进程作为分配资源的基本单位，而把线程作为独立运行和独立调度的基本单位。由于线程比进程更小，基本上不拥有系统资源，故对它的调度所付出的开销就会小得多，能更高效的提高系统内多个程序间并发执行的程度。</a:t>
            </a:r>
            <a:endParaRPr lang="zh-CN" altLang="en-US" smtClean="0"/>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custDataLst>
              <p:tags r:id="rId1"/>
            </p:custDataLst>
          </p:nvPr>
        </p:nvPicPr>
        <p:blipFill rotWithShape="1">
          <a:blip r:embed="rId2"/>
          <a:srcRect b="26110"/>
          <a:stretch>
            <a:fillRect/>
          </a:stretch>
        </p:blipFill>
        <p:spPr>
          <a:xfrm>
            <a:off x="6404094" y="808007"/>
            <a:ext cx="4153535" cy="5403012"/>
          </a:xfrm>
          <a:prstGeom prst="rect">
            <a:avLst/>
          </a:prstGeom>
        </p:spPr>
      </p:pic>
      <p:sp>
        <p:nvSpPr>
          <p:cNvPr id="9" name="文本框 8"/>
          <p:cNvSpPr txBox="1"/>
          <p:nvPr>
            <p:custDataLst>
              <p:tags r:id="rId3"/>
            </p:custDataLst>
          </p:nvPr>
        </p:nvSpPr>
        <p:spPr>
          <a:xfrm>
            <a:off x="800102" y="2411382"/>
            <a:ext cx="4262438" cy="3811587"/>
          </a:xfrm>
          <a:prstGeom prst="rect">
            <a:avLst/>
          </a:prstGeom>
        </p:spPr>
        <p:txBody>
          <a:bodyPr vert="horz" lIns="91440" tIns="45720" rIns="91440" bIns="45720" rtlCol="0">
            <a:normAutofit fontScale="90000" lnSpcReduction="10000"/>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indent="-228600">
              <a:buSzTx/>
              <a:buFont typeface="Arial" panose="020B0604020202020204" pitchFamily="34" charset="0"/>
              <a:buChar char="•"/>
            </a:pPr>
            <a:endParaRPr lang="zh-CN" altLang="en-US" smtClean="0"/>
          </a:p>
          <a:p>
            <a:pPr marL="228600" indent="-228600">
              <a:buSzTx/>
              <a:buFont typeface="Arial" panose="020B0604020202020204" pitchFamily="34" charset="0"/>
              <a:buChar char="•"/>
            </a:pPr>
            <a:r>
              <a:rPr lang="zh-CN" altLang="en-US" smtClean="0"/>
              <a:t>线程和进程的区别在于，子进程和父进程有不同的代码和数据空间，而多个线程则共享数据空间，每个线程有自己的执行堆栈和程序计数器为其执行上下文。多线程主要是为了充分利用</a:t>
            </a:r>
            <a:r>
              <a:rPr lang="en-US" altLang="zh-CN" smtClean="0"/>
              <a:t>CPU</a:t>
            </a:r>
            <a:r>
              <a:rPr lang="zh-CN" altLang="en-US" smtClean="0"/>
              <a:t>，节约程序执行时间。线程的运行中需要使用计算机的内存资源和CPU。</a:t>
            </a:r>
            <a:endParaRPr lang="zh-CN" altLang="en-US" smtClean="0"/>
          </a:p>
        </p:txBody>
      </p:sp>
      <p:sp>
        <p:nvSpPr>
          <p:cNvPr id="10" name="文本框 9"/>
          <p:cNvSpPr txBox="1"/>
          <p:nvPr>
            <p:custDataLst>
              <p:tags r:id="rId4"/>
            </p:custDataLst>
          </p:nvPr>
        </p:nvSpPr>
        <p:spPr>
          <a:xfrm>
            <a:off x="800102" y="808007"/>
            <a:ext cx="4262438" cy="1603375"/>
          </a:xfrm>
          <a:prstGeom prst="rect">
            <a:avLst/>
          </a:prstGeom>
        </p:spPr>
        <p:txBody>
          <a:bodyPr vert="horz" lIns="91440" tIns="45720" rIns="91440" bIns="45720" rtlCol="0" anchor="ctr">
            <a:normAutofit/>
          </a:bodyPr>
          <a:lstStyle>
            <a:lvl1pPr>
              <a:lnSpc>
                <a:spcPct val="90000"/>
              </a:lnSpc>
              <a:spcBef>
                <a:spcPct val="0"/>
              </a:spcBef>
              <a:buNone/>
              <a:defRPr sz="4000">
                <a:solidFill>
                  <a:srgbClr val="4868A2"/>
                </a:solidFill>
                <a:latin typeface="+mj-lt"/>
                <a:ea typeface="+mj-ea"/>
                <a:cs typeface="+mj-cs"/>
              </a:defRPr>
            </a:lvl1pPr>
          </a:lstStyle>
          <a:p>
            <a:r>
              <a:rPr lang="zh-CN" altLang="en-US" smtClean="0">
                <a:solidFill>
                  <a:srgbClr val="046FB6"/>
                </a:solidFill>
              </a:rPr>
              <a:t>进程与线程</a:t>
            </a:r>
            <a:endParaRPr lang="zh-CN" altLang="en-US" smtClean="0">
              <a:solidFill>
                <a:srgbClr val="046FB6"/>
              </a:solidFill>
            </a:endParaRPr>
          </a:p>
        </p:txBody>
      </p:sp>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Ryan Dahl</a:t>
            </a:r>
            <a:endParaRPr lang="en-US" altLang="zh-CN"/>
          </a:p>
        </p:txBody>
      </p:sp>
      <p:pic>
        <p:nvPicPr>
          <p:cNvPr id="4" name="内容占位符 3"/>
          <p:cNvPicPr>
            <a:picLocks noChangeAspect="1"/>
          </p:cNvPicPr>
          <p:nvPr>
            <p:ph idx="1"/>
          </p:nvPr>
        </p:nvPicPr>
        <p:blipFill>
          <a:blip r:embed="rId1"/>
          <a:stretch>
            <a:fillRect/>
          </a:stretch>
        </p:blipFill>
        <p:spPr>
          <a:xfrm>
            <a:off x="2336165" y="1313180"/>
            <a:ext cx="7627620" cy="517080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custDataLst>
              <p:tags r:id="rId1"/>
            </p:custDataLst>
          </p:nvPr>
        </p:nvPicPr>
        <p:blipFill rotWithShape="1">
          <a:blip r:embed="rId2"/>
          <a:srcRect b="26110"/>
          <a:stretch>
            <a:fillRect/>
          </a:stretch>
        </p:blipFill>
        <p:spPr>
          <a:xfrm>
            <a:off x="5497156" y="2696396"/>
            <a:ext cx="5967412" cy="1626235"/>
          </a:xfrm>
          <a:prstGeom prst="rect">
            <a:avLst/>
          </a:prstGeom>
        </p:spPr>
      </p:pic>
      <p:sp>
        <p:nvSpPr>
          <p:cNvPr id="9" name="文本框 8"/>
          <p:cNvSpPr txBox="1"/>
          <p:nvPr>
            <p:custDataLst>
              <p:tags r:id="rId3"/>
            </p:custDataLst>
          </p:nvPr>
        </p:nvSpPr>
        <p:spPr>
          <a:xfrm>
            <a:off x="800102" y="2411382"/>
            <a:ext cx="4262438" cy="3811587"/>
          </a:xfrm>
          <a:prstGeom prst="rect">
            <a:avLst/>
          </a:prstGeom>
        </p:spPr>
        <p:txBody>
          <a:bodyPr vert="horz" lIns="91440" tIns="45720" rIns="91440" bIns="45720" rtlCol="0">
            <a:normAutofit fontScale="60000"/>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indent="-228600">
              <a:buSzTx/>
              <a:buFont typeface="Arial" panose="020B0604020202020204" pitchFamily="34" charset="0"/>
              <a:buChar char="•"/>
            </a:pPr>
            <a:r>
              <a:rPr lang="zh-CN" altLang="en-US" smtClean="0"/>
              <a:t>线程与进程的区别归纳：</a:t>
            </a:r>
            <a:endParaRPr lang="zh-CN" altLang="en-US" smtClean="0"/>
          </a:p>
          <a:p>
            <a:pPr marL="228600" indent="-228600">
              <a:buSzTx/>
              <a:buFont typeface="Arial" panose="020B0604020202020204" pitchFamily="34" charset="0"/>
              <a:buChar char="•"/>
            </a:pPr>
            <a:r>
              <a:rPr lang="zh-CN" altLang="en-US" smtClean="0"/>
              <a:t>a.地址空间和其它资源：进程间相互独立，同一进程的各线程间共享。某进程内的线程在其它进程不可见。</a:t>
            </a:r>
            <a:endParaRPr lang="zh-CN" altLang="en-US" smtClean="0"/>
          </a:p>
          <a:p>
            <a:pPr marL="228600" indent="-228600">
              <a:buSzTx/>
              <a:buFont typeface="Arial" panose="020B0604020202020204" pitchFamily="34" charset="0"/>
              <a:buChar char="•"/>
            </a:pPr>
            <a:r>
              <a:rPr lang="zh-CN" altLang="en-US" smtClean="0"/>
              <a:t>b.通信：进程间通信IPC，线程间可以直接读写进程数据段（如全局变量）来进行通信——需要进程同步和互斥手段的辅助，以保证数据的一致性。</a:t>
            </a:r>
            <a:endParaRPr lang="zh-CN" altLang="en-US" smtClean="0"/>
          </a:p>
          <a:p>
            <a:pPr marL="228600" indent="-228600">
              <a:buSzTx/>
              <a:buFont typeface="Arial" panose="020B0604020202020204" pitchFamily="34" charset="0"/>
              <a:buChar char="•"/>
            </a:pPr>
            <a:r>
              <a:rPr lang="zh-CN" altLang="en-US" smtClean="0"/>
              <a:t>c.调度和切换：线程上下文切换比进程上下文切换要快得多。</a:t>
            </a:r>
            <a:endParaRPr lang="zh-CN" altLang="en-US" smtClean="0"/>
          </a:p>
          <a:p>
            <a:pPr marL="228600" indent="-228600">
              <a:buSzTx/>
              <a:buFont typeface="Arial" panose="020B0604020202020204" pitchFamily="34" charset="0"/>
              <a:buChar char="•"/>
            </a:pPr>
            <a:r>
              <a:rPr lang="zh-CN" altLang="en-US" smtClean="0"/>
              <a:t>d.在多线程OS中，进程不是一个可执行的实体。</a:t>
            </a:r>
            <a:endParaRPr lang="zh-CN" altLang="en-US" smtClean="0"/>
          </a:p>
        </p:txBody>
      </p:sp>
      <p:sp>
        <p:nvSpPr>
          <p:cNvPr id="10" name="文本框 9"/>
          <p:cNvSpPr txBox="1"/>
          <p:nvPr>
            <p:custDataLst>
              <p:tags r:id="rId4"/>
            </p:custDataLst>
          </p:nvPr>
        </p:nvSpPr>
        <p:spPr>
          <a:xfrm>
            <a:off x="800102" y="808007"/>
            <a:ext cx="4262438" cy="1603375"/>
          </a:xfrm>
          <a:prstGeom prst="rect">
            <a:avLst/>
          </a:prstGeom>
        </p:spPr>
        <p:txBody>
          <a:bodyPr vert="horz" lIns="91440" tIns="45720" rIns="91440" bIns="45720" rtlCol="0" anchor="ctr">
            <a:normAutofit/>
          </a:bodyPr>
          <a:lstStyle>
            <a:lvl1pPr>
              <a:lnSpc>
                <a:spcPct val="90000"/>
              </a:lnSpc>
              <a:spcBef>
                <a:spcPct val="0"/>
              </a:spcBef>
              <a:buNone/>
              <a:defRPr sz="4000">
                <a:solidFill>
                  <a:srgbClr val="4868A2"/>
                </a:solidFill>
                <a:latin typeface="+mj-lt"/>
                <a:ea typeface="+mj-ea"/>
                <a:cs typeface="+mj-cs"/>
              </a:defRPr>
            </a:lvl1pPr>
          </a:lstStyle>
          <a:p>
            <a:r>
              <a:rPr lang="zh-CN" altLang="en-US" smtClean="0">
                <a:solidFill>
                  <a:srgbClr val="046FB6"/>
                </a:solidFill>
              </a:rPr>
              <a:t>进程与线程</a:t>
            </a:r>
            <a:endParaRPr lang="zh-CN" altLang="en-US" smtClean="0">
              <a:solidFill>
                <a:srgbClr val="046FB6"/>
              </a:solidFill>
            </a:endParaRPr>
          </a:p>
        </p:txBody>
      </p:sp>
    </p:spTree>
    <p:custDataLst>
      <p:tags r:id="rId5"/>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custDataLst>
              <p:tags r:id="rId1"/>
            </p:custDataLst>
          </p:nvPr>
        </p:nvPicPr>
        <p:blipFill rotWithShape="1">
          <a:blip r:embed="rId2"/>
          <a:srcRect b="26110"/>
          <a:stretch>
            <a:fillRect/>
          </a:stretch>
        </p:blipFill>
        <p:spPr>
          <a:xfrm>
            <a:off x="6231692" y="808007"/>
            <a:ext cx="4498340" cy="5403012"/>
          </a:xfrm>
          <a:prstGeom prst="rect">
            <a:avLst/>
          </a:prstGeom>
        </p:spPr>
      </p:pic>
      <p:sp>
        <p:nvSpPr>
          <p:cNvPr id="9" name="文本框 8"/>
          <p:cNvSpPr txBox="1"/>
          <p:nvPr>
            <p:custDataLst>
              <p:tags r:id="rId3"/>
            </p:custDataLst>
          </p:nvPr>
        </p:nvSpPr>
        <p:spPr>
          <a:xfrm>
            <a:off x="800102" y="2411382"/>
            <a:ext cx="4262438" cy="3811587"/>
          </a:xfrm>
          <a:prstGeom prst="rect">
            <a:avLst/>
          </a:prstGeom>
        </p:spPr>
        <p:txBody>
          <a:bodyPr vert="horz" lIns="91440" tIns="45720" rIns="91440" bIns="45720" rtlCol="0">
            <a:normAutofit fontScale="60000"/>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indent="-228600">
              <a:buSzTx/>
              <a:buFont typeface="Arial" panose="020B0604020202020204" pitchFamily="34" charset="0"/>
              <a:buChar char="•"/>
            </a:pPr>
            <a:r>
              <a:rPr lang="zh-CN" altLang="en-US" smtClean="0"/>
              <a:t>进程是具有一定独立功能的程序关于某</a:t>
            </a:r>
            <a:endParaRPr lang="zh-CN" altLang="en-US" smtClean="0"/>
          </a:p>
          <a:p>
            <a:pPr marL="228600" indent="-228600">
              <a:buSzTx/>
              <a:buFont typeface="Arial" panose="020B0604020202020204" pitchFamily="34" charset="0"/>
              <a:buChar char="•"/>
            </a:pPr>
            <a:r>
              <a:rPr lang="zh-CN" altLang="en-US" smtClean="0"/>
              <a:t>个数据集合上的一次运行活动,进程是系</a:t>
            </a:r>
            <a:endParaRPr lang="zh-CN" altLang="en-US" smtClean="0"/>
          </a:p>
          <a:p>
            <a:pPr marL="228600" indent="-228600">
              <a:buSzTx/>
              <a:buFont typeface="Arial" panose="020B0604020202020204" pitchFamily="34" charset="0"/>
              <a:buChar char="•"/>
            </a:pPr>
            <a:r>
              <a:rPr lang="zh-CN" altLang="en-US" smtClean="0"/>
              <a:t>统进行资源分配和调度的一个独立单位。</a:t>
            </a:r>
            <a:endParaRPr lang="zh-CN" altLang="en-US" smtClean="0"/>
          </a:p>
          <a:p>
            <a:pPr marL="228600" indent="-228600">
              <a:buSzTx/>
              <a:buFont typeface="Arial" panose="020B0604020202020204" pitchFamily="34" charset="0"/>
              <a:buChar char="•"/>
            </a:pPr>
            <a:r>
              <a:rPr lang="zh-CN" altLang="en-US" smtClean="0"/>
              <a:t>线程是进程的一个实体,是CPU调度和分派</a:t>
            </a:r>
            <a:endParaRPr lang="zh-CN" altLang="en-US" smtClean="0"/>
          </a:p>
          <a:p>
            <a:pPr marL="228600" indent="-228600">
              <a:buSzTx/>
              <a:buFont typeface="Arial" panose="020B0604020202020204" pitchFamily="34" charset="0"/>
              <a:buChar char="•"/>
            </a:pPr>
            <a:r>
              <a:rPr lang="zh-CN" altLang="en-US" smtClean="0"/>
              <a:t>的基本单位,它是比进程更小的能独立运</a:t>
            </a:r>
            <a:endParaRPr lang="zh-CN" altLang="en-US" smtClean="0"/>
          </a:p>
          <a:p>
            <a:pPr marL="228600" indent="-228600">
              <a:buSzTx/>
              <a:buFont typeface="Arial" panose="020B0604020202020204" pitchFamily="34" charset="0"/>
              <a:buChar char="•"/>
            </a:pPr>
            <a:r>
              <a:rPr lang="zh-CN" altLang="en-US" smtClean="0"/>
              <a:t>行的基本单位。线程自己基本上不拥有</a:t>
            </a:r>
            <a:endParaRPr lang="zh-CN" altLang="en-US" smtClean="0"/>
          </a:p>
          <a:p>
            <a:pPr marL="228600" indent="-228600">
              <a:buSzTx/>
              <a:buFont typeface="Arial" panose="020B0604020202020204" pitchFamily="34" charset="0"/>
              <a:buChar char="•"/>
            </a:pPr>
            <a:r>
              <a:rPr lang="zh-CN" altLang="en-US" smtClean="0"/>
              <a:t>系统资源,只拥有一点在运行中必不可少</a:t>
            </a:r>
            <a:endParaRPr lang="zh-CN" altLang="en-US" smtClean="0"/>
          </a:p>
          <a:p>
            <a:pPr marL="228600" indent="-228600">
              <a:buSzTx/>
              <a:buFont typeface="Arial" panose="020B0604020202020204" pitchFamily="34" charset="0"/>
              <a:buChar char="•"/>
            </a:pPr>
            <a:r>
              <a:rPr lang="zh-CN" altLang="en-US" smtClean="0"/>
              <a:t>的资源(如程序计数器,一组寄存器和栈),</a:t>
            </a:r>
            <a:endParaRPr lang="zh-CN" altLang="en-US" smtClean="0"/>
          </a:p>
          <a:p>
            <a:pPr marL="228600" indent="-228600">
              <a:buSzTx/>
              <a:buFont typeface="Arial" panose="020B0604020202020204" pitchFamily="34" charset="0"/>
              <a:buChar char="•"/>
            </a:pPr>
            <a:r>
              <a:rPr lang="zh-CN" altLang="en-US" smtClean="0"/>
              <a:t>但是它可与同属一个进程的其他的线程</a:t>
            </a:r>
            <a:endParaRPr lang="zh-CN" altLang="en-US" smtClean="0"/>
          </a:p>
          <a:p>
            <a:pPr marL="228600" indent="-228600">
              <a:buSzTx/>
              <a:buFont typeface="Arial" panose="020B0604020202020204" pitchFamily="34" charset="0"/>
              <a:buChar char="•"/>
            </a:pPr>
            <a:r>
              <a:rPr lang="zh-CN" altLang="en-US" smtClean="0"/>
              <a:t>共享进程所拥有的全部资源。</a:t>
            </a:r>
            <a:endParaRPr lang="zh-CN" altLang="en-US" smtClean="0"/>
          </a:p>
        </p:txBody>
      </p:sp>
      <p:sp>
        <p:nvSpPr>
          <p:cNvPr id="10" name="文本框 9"/>
          <p:cNvSpPr txBox="1"/>
          <p:nvPr>
            <p:custDataLst>
              <p:tags r:id="rId4"/>
            </p:custDataLst>
          </p:nvPr>
        </p:nvSpPr>
        <p:spPr>
          <a:xfrm>
            <a:off x="800102" y="808007"/>
            <a:ext cx="4262438" cy="1603375"/>
          </a:xfrm>
          <a:prstGeom prst="rect">
            <a:avLst/>
          </a:prstGeom>
        </p:spPr>
        <p:txBody>
          <a:bodyPr vert="horz" lIns="91440" tIns="45720" rIns="91440" bIns="45720" rtlCol="0" anchor="ctr">
            <a:normAutofit/>
          </a:bodyPr>
          <a:lstStyle>
            <a:lvl1pPr>
              <a:lnSpc>
                <a:spcPct val="90000"/>
              </a:lnSpc>
              <a:spcBef>
                <a:spcPct val="0"/>
              </a:spcBef>
              <a:buNone/>
              <a:defRPr sz="4000">
                <a:solidFill>
                  <a:srgbClr val="4868A2"/>
                </a:solidFill>
                <a:latin typeface="+mj-lt"/>
                <a:ea typeface="+mj-ea"/>
                <a:cs typeface="+mj-cs"/>
              </a:defRPr>
            </a:lvl1pPr>
          </a:lstStyle>
          <a:p>
            <a:r>
              <a:rPr lang="zh-CN" altLang="en-US" smtClean="0">
                <a:solidFill>
                  <a:srgbClr val="046FB6"/>
                </a:solidFill>
              </a:rPr>
              <a:t>进程与线程</a:t>
            </a:r>
            <a:endParaRPr lang="zh-CN" altLang="en-US" smtClean="0">
              <a:solidFill>
                <a:srgbClr val="046FB6"/>
              </a:solidFill>
            </a:endParaRPr>
          </a:p>
        </p:txBody>
      </p:sp>
    </p:spTree>
    <p:custDataLst>
      <p:tags r:id="rId5"/>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t>IO模型</a:t>
            </a:r>
            <a:endParaRPr lang="zh-CN" altLang="en-US"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zh-CN" altLang="en-US" smtClean="0"/>
              <a:t>IO模型主要经历了以下五种：</a:t>
            </a:r>
            <a:endParaRPr lang="zh-CN" altLang="en-US" smtClean="0"/>
          </a:p>
          <a:p>
            <a:pPr marL="228600" indent="-228600">
              <a:lnSpc>
                <a:spcPct val="150000"/>
              </a:lnSpc>
              <a:buSzTx/>
              <a:buFont typeface="Arial" panose="020B0604020202020204" pitchFamily="34" charset="0"/>
              <a:buChar char="•"/>
            </a:pPr>
            <a:r>
              <a:rPr lang="zh-CN" altLang="en-US" smtClean="0"/>
              <a:t>1）阻塞IO</a:t>
            </a:r>
            <a:endParaRPr lang="zh-CN" altLang="en-US" smtClean="0"/>
          </a:p>
          <a:p>
            <a:pPr marL="228600" indent="-228600">
              <a:lnSpc>
                <a:spcPct val="150000"/>
              </a:lnSpc>
              <a:buSzTx/>
              <a:buFont typeface="Arial" panose="020B0604020202020204" pitchFamily="34" charset="0"/>
              <a:buChar char="•"/>
            </a:pPr>
            <a:r>
              <a:rPr lang="zh-CN" altLang="en-US" smtClean="0"/>
              <a:t>2）非阻塞IO</a:t>
            </a:r>
            <a:endParaRPr lang="zh-CN" altLang="en-US" smtClean="0"/>
          </a:p>
          <a:p>
            <a:pPr marL="228600" indent="-228600">
              <a:lnSpc>
                <a:spcPct val="150000"/>
              </a:lnSpc>
              <a:buSzTx/>
              <a:buFont typeface="Arial" panose="020B0604020202020204" pitchFamily="34" charset="0"/>
              <a:buChar char="•"/>
            </a:pPr>
            <a:r>
              <a:rPr lang="zh-CN" altLang="en-US" smtClean="0"/>
              <a:t>3）IO复用（select和poll）</a:t>
            </a:r>
            <a:endParaRPr lang="zh-CN" altLang="en-US" smtClean="0"/>
          </a:p>
          <a:p>
            <a:pPr marL="228600" indent="-228600">
              <a:lnSpc>
                <a:spcPct val="150000"/>
              </a:lnSpc>
              <a:buSzTx/>
              <a:buFont typeface="Arial" panose="020B0604020202020204" pitchFamily="34" charset="0"/>
              <a:buChar char="•"/>
            </a:pPr>
            <a:r>
              <a:rPr lang="zh-CN" altLang="en-US" smtClean="0"/>
              <a:t>4）信号驱动IO（sigio）</a:t>
            </a:r>
            <a:endParaRPr lang="zh-CN" altLang="en-US" smtClean="0"/>
          </a:p>
          <a:p>
            <a:pPr marL="228600" indent="-228600">
              <a:lnSpc>
                <a:spcPct val="150000"/>
              </a:lnSpc>
              <a:buSzTx/>
              <a:buFont typeface="Arial" panose="020B0604020202020204" pitchFamily="34" charset="0"/>
              <a:buChar char="•"/>
            </a:pPr>
            <a:r>
              <a:rPr lang="zh-CN" altLang="en-US" smtClean="0"/>
              <a:t>5）异步IO（aio_）</a:t>
            </a:r>
            <a:endParaRPr lang="zh-CN" altLang="en-US" smtClean="0"/>
          </a:p>
        </p:txBody>
      </p:sp>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custDataLst>
              <p:tags r:id="rId1"/>
            </p:custDataLst>
          </p:nvPr>
        </p:nvPicPr>
        <p:blipFill rotWithShape="1">
          <a:blip r:embed="rId2"/>
          <a:srcRect b="26110"/>
          <a:stretch>
            <a:fillRect/>
          </a:stretch>
        </p:blipFill>
        <p:spPr>
          <a:xfrm>
            <a:off x="5497156" y="2126166"/>
            <a:ext cx="5967412" cy="2766695"/>
          </a:xfrm>
          <a:prstGeom prst="rect">
            <a:avLst/>
          </a:prstGeom>
        </p:spPr>
      </p:pic>
      <p:sp>
        <p:nvSpPr>
          <p:cNvPr id="9" name="文本框 8"/>
          <p:cNvSpPr txBox="1"/>
          <p:nvPr>
            <p:custDataLst>
              <p:tags r:id="rId3"/>
            </p:custDataLst>
          </p:nvPr>
        </p:nvSpPr>
        <p:spPr>
          <a:xfrm>
            <a:off x="800102" y="2411382"/>
            <a:ext cx="4262438" cy="3811587"/>
          </a:xfrm>
          <a:prstGeom prst="rect">
            <a:avLst/>
          </a:prstGeom>
        </p:spPr>
        <p:txBody>
          <a:bodyPr vert="horz" lIns="91440" tIns="45720" rIns="91440" bIns="45720" rtlCol="0">
            <a:normAutofit fontScale="60000"/>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indent="-228600">
              <a:buSzTx/>
              <a:buFont typeface="Arial" panose="020B0604020202020204" pitchFamily="34" charset="0"/>
              <a:buChar char="•"/>
            </a:pPr>
            <a:r>
              <a:rPr lang="zh-CN" altLang="en-US" smtClean="0"/>
              <a:t>以一个生动形象的例子来说明这四个概念。周末我和女友去逛街，中午饿了，我们准备去吃饭。周末人多，吃饭需要排队，我和女友有以下几种方案：</a:t>
            </a:r>
            <a:endParaRPr lang="zh-CN" altLang="en-US" smtClean="0"/>
          </a:p>
          <a:p>
            <a:pPr marL="228600" indent="-228600">
              <a:buSzTx/>
              <a:buFont typeface="Arial" panose="020B0604020202020204" pitchFamily="34" charset="0"/>
              <a:buChar char="•"/>
            </a:pPr>
            <a:r>
              <a:rPr lang="zh-CN" altLang="en-US" smtClean="0"/>
              <a:t>（1）我和女友点完餐后，不知道什么时候能做好，只好坐在餐厅里面等，直到做好，然后吃完才离开。女友本想还和我一起逛街的，但是不知道饭能什么时候做好，只好和我一起在餐厅等，而不能去逛街，直到吃完饭才能去逛街，中间等待做饭的时间浪费掉了。这就是典型的阻塞</a:t>
            </a:r>
            <a:endParaRPr lang="zh-CN" altLang="en-US" smtClean="0"/>
          </a:p>
        </p:txBody>
      </p:sp>
      <p:sp>
        <p:nvSpPr>
          <p:cNvPr id="10" name="文本框 9"/>
          <p:cNvSpPr txBox="1"/>
          <p:nvPr>
            <p:custDataLst>
              <p:tags r:id="rId4"/>
            </p:custDataLst>
          </p:nvPr>
        </p:nvSpPr>
        <p:spPr>
          <a:xfrm>
            <a:off x="800102" y="808007"/>
            <a:ext cx="4262438" cy="1603375"/>
          </a:xfrm>
          <a:prstGeom prst="rect">
            <a:avLst/>
          </a:prstGeom>
        </p:spPr>
        <p:txBody>
          <a:bodyPr vert="horz" lIns="91440" tIns="45720" rIns="91440" bIns="45720" rtlCol="0" anchor="ctr">
            <a:normAutofit/>
          </a:bodyPr>
          <a:lstStyle>
            <a:lvl1pPr>
              <a:lnSpc>
                <a:spcPct val="90000"/>
              </a:lnSpc>
              <a:spcBef>
                <a:spcPct val="0"/>
              </a:spcBef>
              <a:buNone/>
              <a:defRPr sz="4000">
                <a:solidFill>
                  <a:srgbClr val="4868A2"/>
                </a:solidFill>
                <a:latin typeface="+mj-lt"/>
                <a:ea typeface="+mj-ea"/>
                <a:cs typeface="+mj-cs"/>
              </a:defRPr>
            </a:lvl1pPr>
          </a:lstStyle>
          <a:p>
            <a:r>
              <a:rPr lang="en-US" altLang="zh-CN" smtClean="0">
                <a:solidFill>
                  <a:srgbClr val="046FB6"/>
                </a:solidFill>
              </a:rPr>
              <a:t>IO</a:t>
            </a:r>
            <a:r>
              <a:rPr lang="zh-CN" altLang="en-US" smtClean="0">
                <a:solidFill>
                  <a:srgbClr val="046FB6"/>
                </a:solidFill>
              </a:rPr>
              <a:t>模型（阻塞）</a:t>
            </a:r>
            <a:endParaRPr lang="zh-CN" altLang="en-US" smtClean="0">
              <a:solidFill>
                <a:srgbClr val="046FB6"/>
              </a:solidFill>
            </a:endParaRPr>
          </a:p>
        </p:txBody>
      </p:sp>
    </p:spTree>
    <p:custDataLst>
      <p:tags r:id="rId5"/>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custDataLst>
              <p:tags r:id="rId1"/>
            </p:custDataLst>
          </p:nvPr>
        </p:nvPicPr>
        <p:blipFill rotWithShape="1">
          <a:blip r:embed="rId2"/>
          <a:srcRect b="26110"/>
          <a:stretch>
            <a:fillRect/>
          </a:stretch>
        </p:blipFill>
        <p:spPr>
          <a:xfrm>
            <a:off x="5497156" y="1928681"/>
            <a:ext cx="5967412" cy="3161665"/>
          </a:xfrm>
          <a:prstGeom prst="rect">
            <a:avLst/>
          </a:prstGeom>
        </p:spPr>
      </p:pic>
      <p:sp>
        <p:nvSpPr>
          <p:cNvPr id="9" name="文本框 8"/>
          <p:cNvSpPr txBox="1"/>
          <p:nvPr>
            <p:custDataLst>
              <p:tags r:id="rId3"/>
            </p:custDataLst>
          </p:nvPr>
        </p:nvSpPr>
        <p:spPr>
          <a:xfrm>
            <a:off x="800102" y="2411382"/>
            <a:ext cx="4262438" cy="3811587"/>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indent="-228600">
              <a:buSzTx/>
              <a:buFont typeface="Arial" panose="020B0604020202020204" pitchFamily="34" charset="0"/>
              <a:buChar char="•"/>
            </a:pPr>
            <a:r>
              <a:rPr lang="zh-CN" altLang="en-US" smtClean="0"/>
              <a:t>（2）我女友不甘心白白在这等，又想去逛商场，又担心饭好了，所以我们逛一会，回来询问服务员饭好了没有，来来回回好多次，饭都还没吃都快累死了啦。这就是非阻塞。需要不断的询问，是否准备好了</a:t>
            </a:r>
            <a:endParaRPr lang="zh-CN" altLang="en-US" smtClean="0"/>
          </a:p>
        </p:txBody>
      </p:sp>
      <p:sp>
        <p:nvSpPr>
          <p:cNvPr id="10" name="文本框 9"/>
          <p:cNvSpPr txBox="1"/>
          <p:nvPr>
            <p:custDataLst>
              <p:tags r:id="rId4"/>
            </p:custDataLst>
          </p:nvPr>
        </p:nvSpPr>
        <p:spPr>
          <a:xfrm>
            <a:off x="800102" y="808007"/>
            <a:ext cx="4262438" cy="1603375"/>
          </a:xfrm>
          <a:prstGeom prst="rect">
            <a:avLst/>
          </a:prstGeom>
        </p:spPr>
        <p:txBody>
          <a:bodyPr vert="horz" lIns="91440" tIns="45720" rIns="91440" bIns="45720" rtlCol="0" anchor="ctr">
            <a:normAutofit/>
          </a:bodyPr>
          <a:lstStyle>
            <a:lvl1pPr>
              <a:lnSpc>
                <a:spcPct val="90000"/>
              </a:lnSpc>
              <a:spcBef>
                <a:spcPct val="0"/>
              </a:spcBef>
              <a:buNone/>
              <a:defRPr sz="4000">
                <a:solidFill>
                  <a:srgbClr val="4868A2"/>
                </a:solidFill>
                <a:latin typeface="+mj-lt"/>
                <a:ea typeface="+mj-ea"/>
                <a:cs typeface="+mj-cs"/>
              </a:defRPr>
            </a:lvl1pPr>
          </a:lstStyle>
          <a:p>
            <a:r>
              <a:rPr lang="en-US" altLang="zh-CN" smtClean="0">
                <a:solidFill>
                  <a:srgbClr val="046FB6"/>
                </a:solidFill>
              </a:rPr>
              <a:t>IO</a:t>
            </a:r>
            <a:r>
              <a:rPr lang="zh-CN" altLang="en-US" smtClean="0">
                <a:solidFill>
                  <a:srgbClr val="046FB6"/>
                </a:solidFill>
              </a:rPr>
              <a:t>模型（非阻塞）</a:t>
            </a:r>
            <a:endParaRPr lang="zh-CN" altLang="en-US" smtClean="0">
              <a:solidFill>
                <a:srgbClr val="046FB6"/>
              </a:solidFill>
            </a:endParaRPr>
          </a:p>
        </p:txBody>
      </p:sp>
    </p:spTree>
    <p:custDataLst>
      <p:tags r:id="rId5"/>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custDataLst>
              <p:tags r:id="rId1"/>
            </p:custDataLst>
          </p:nvPr>
        </p:nvPicPr>
        <p:blipFill rotWithShape="1">
          <a:blip r:embed="rId2"/>
          <a:srcRect b="26110"/>
          <a:stretch>
            <a:fillRect/>
          </a:stretch>
        </p:blipFill>
        <p:spPr>
          <a:xfrm>
            <a:off x="5497156" y="1882643"/>
            <a:ext cx="5967412" cy="3253740"/>
          </a:xfrm>
          <a:prstGeom prst="rect">
            <a:avLst/>
          </a:prstGeom>
        </p:spPr>
      </p:pic>
      <p:sp>
        <p:nvSpPr>
          <p:cNvPr id="9" name="文本框 8"/>
          <p:cNvSpPr txBox="1"/>
          <p:nvPr>
            <p:custDataLst>
              <p:tags r:id="rId3"/>
            </p:custDataLst>
          </p:nvPr>
        </p:nvSpPr>
        <p:spPr>
          <a:xfrm>
            <a:off x="800102" y="2411382"/>
            <a:ext cx="4262438" cy="3811587"/>
          </a:xfrm>
          <a:prstGeom prst="rect">
            <a:avLst/>
          </a:prstGeom>
        </p:spPr>
        <p:txBody>
          <a:bodyPr vert="horz" lIns="91440" tIns="45720" rIns="91440" bIns="45720" rtlCol="0">
            <a:normAutofit lnSpcReduction="20000"/>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indent="-228600">
              <a:buSzTx/>
              <a:buFont typeface="Arial" panose="020B0604020202020204" pitchFamily="34" charset="0"/>
              <a:buChar char="•"/>
            </a:pPr>
            <a:r>
              <a:rPr lang="zh-CN" altLang="en-US" smtClean="0"/>
              <a:t>（3）与第二个方案差不多，餐厅安装了电子屏幕用来显示点餐的状态，这样我和女友逛街一会，回来就不用去询问服务员了，直接看电子屏幕就可以了。这样每个人的餐是否好了，都直接看电子屏幕就可以了，这就是典型的IO多路复用，如select、poll、epoll</a:t>
            </a:r>
            <a:endParaRPr lang="zh-CN" altLang="en-US" smtClean="0"/>
          </a:p>
        </p:txBody>
      </p:sp>
      <p:sp>
        <p:nvSpPr>
          <p:cNvPr id="10" name="文本框 9"/>
          <p:cNvSpPr txBox="1"/>
          <p:nvPr>
            <p:custDataLst>
              <p:tags r:id="rId4"/>
            </p:custDataLst>
          </p:nvPr>
        </p:nvSpPr>
        <p:spPr>
          <a:xfrm>
            <a:off x="800102" y="808007"/>
            <a:ext cx="4262438" cy="1603375"/>
          </a:xfrm>
          <a:prstGeom prst="rect">
            <a:avLst/>
          </a:prstGeom>
        </p:spPr>
        <p:txBody>
          <a:bodyPr vert="horz" lIns="91440" tIns="45720" rIns="91440" bIns="45720" rtlCol="0" anchor="ctr">
            <a:normAutofit lnSpcReduction="20000"/>
          </a:bodyPr>
          <a:lstStyle>
            <a:lvl1pPr>
              <a:lnSpc>
                <a:spcPct val="90000"/>
              </a:lnSpc>
              <a:spcBef>
                <a:spcPct val="0"/>
              </a:spcBef>
              <a:buNone/>
              <a:defRPr sz="4000">
                <a:solidFill>
                  <a:srgbClr val="4868A2"/>
                </a:solidFill>
                <a:latin typeface="+mj-lt"/>
                <a:ea typeface="+mj-ea"/>
                <a:cs typeface="+mj-cs"/>
              </a:defRPr>
            </a:lvl1pPr>
          </a:lstStyle>
          <a:p>
            <a:r>
              <a:rPr lang="en-US" altLang="zh-CN" smtClean="0">
                <a:solidFill>
                  <a:srgbClr val="046FB6"/>
                </a:solidFill>
                <a:sym typeface="+mn-ea"/>
              </a:rPr>
              <a:t>IO</a:t>
            </a:r>
            <a:r>
              <a:rPr lang="zh-CN" altLang="en-US" smtClean="0">
                <a:solidFill>
                  <a:srgbClr val="046FB6"/>
                </a:solidFill>
                <a:sym typeface="+mn-ea"/>
              </a:rPr>
              <a:t>模型（多路复用）</a:t>
            </a:r>
            <a:br>
              <a:rPr lang="zh-CN" altLang="en-US" smtClean="0">
                <a:solidFill>
                  <a:srgbClr val="046FB6"/>
                </a:solidFill>
              </a:rPr>
            </a:br>
            <a:endParaRPr lang="zh-CN" altLang="en-US" smtClean="0">
              <a:solidFill>
                <a:srgbClr val="046FB6"/>
              </a:solidFill>
            </a:endParaRPr>
          </a:p>
        </p:txBody>
      </p:sp>
    </p:spTree>
    <p:custDataLst>
      <p:tags r:id="rId5"/>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custDataLst>
              <p:tags r:id="rId1"/>
            </p:custDataLst>
          </p:nvPr>
        </p:nvPicPr>
        <p:blipFill rotWithShape="1">
          <a:blip r:embed="rId2"/>
          <a:srcRect b="26110"/>
          <a:stretch>
            <a:fillRect/>
          </a:stretch>
        </p:blipFill>
        <p:spPr>
          <a:xfrm>
            <a:off x="5497156" y="1958208"/>
            <a:ext cx="5967412" cy="3102610"/>
          </a:xfrm>
          <a:prstGeom prst="rect">
            <a:avLst/>
          </a:prstGeom>
        </p:spPr>
      </p:pic>
      <p:sp>
        <p:nvSpPr>
          <p:cNvPr id="9" name="文本框 8"/>
          <p:cNvSpPr txBox="1"/>
          <p:nvPr>
            <p:custDataLst>
              <p:tags r:id="rId3"/>
            </p:custDataLst>
          </p:nvPr>
        </p:nvSpPr>
        <p:spPr>
          <a:xfrm>
            <a:off x="800102" y="2411382"/>
            <a:ext cx="4262438" cy="3811587"/>
          </a:xfrm>
          <a:prstGeom prst="rect">
            <a:avLst/>
          </a:prstGeom>
        </p:spPr>
        <p:txBody>
          <a:bodyPr vert="horz" lIns="91440" tIns="45720" rIns="91440" bIns="45720" rtlCol="0">
            <a:normAutofit lnSpcReduction="20000"/>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indent="-228600">
              <a:buSzTx/>
              <a:buFont typeface="Arial" panose="020B0604020202020204" pitchFamily="34" charset="0"/>
              <a:buChar char="•"/>
            </a:pPr>
            <a:r>
              <a:rPr lang="zh-CN" altLang="en-US" smtClean="0"/>
              <a:t>（4）女友不想逛街，又餐厅太吵了，回家好好休息一下。于是我们叫外卖，打个电话点餐，然后我和女友可以在家好好休息一下，饭好了送货员送到家里来。这就是典型的异步，只需要打个电话说一下，然后可以做自己的事情，饭好了就送来了。</a:t>
            </a:r>
            <a:endParaRPr lang="zh-CN" altLang="en-US" smtClean="0"/>
          </a:p>
        </p:txBody>
      </p:sp>
      <p:sp>
        <p:nvSpPr>
          <p:cNvPr id="10" name="文本框 9"/>
          <p:cNvSpPr txBox="1"/>
          <p:nvPr>
            <p:custDataLst>
              <p:tags r:id="rId4"/>
            </p:custDataLst>
          </p:nvPr>
        </p:nvSpPr>
        <p:spPr>
          <a:xfrm>
            <a:off x="800102" y="808007"/>
            <a:ext cx="4262438" cy="1603375"/>
          </a:xfrm>
          <a:prstGeom prst="rect">
            <a:avLst/>
          </a:prstGeom>
        </p:spPr>
        <p:txBody>
          <a:bodyPr vert="horz" lIns="91440" tIns="45720" rIns="91440" bIns="45720" rtlCol="0" anchor="ctr">
            <a:normAutofit/>
          </a:bodyPr>
          <a:lstStyle>
            <a:lvl1pPr>
              <a:lnSpc>
                <a:spcPct val="90000"/>
              </a:lnSpc>
              <a:spcBef>
                <a:spcPct val="0"/>
              </a:spcBef>
              <a:buNone/>
              <a:defRPr sz="4000">
                <a:solidFill>
                  <a:srgbClr val="4868A2"/>
                </a:solidFill>
                <a:latin typeface="+mj-lt"/>
                <a:ea typeface="+mj-ea"/>
                <a:cs typeface="+mj-cs"/>
              </a:defRPr>
            </a:lvl1pPr>
          </a:lstStyle>
          <a:p>
            <a:r>
              <a:rPr lang="zh-CN" altLang="en-US" smtClean="0">
                <a:solidFill>
                  <a:srgbClr val="046FB6"/>
                </a:solidFill>
              </a:rPr>
              <a:t>异步</a:t>
            </a:r>
            <a:endParaRPr lang="zh-CN" altLang="en-US" smtClean="0">
              <a:solidFill>
                <a:srgbClr val="046FB6"/>
              </a:solidFill>
            </a:endParaRPr>
          </a:p>
        </p:txBody>
      </p:sp>
    </p:spTree>
    <p:custDataLst>
      <p:tags r:id="rId5"/>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custDataLst>
              <p:tags r:id="rId1"/>
            </p:custDataLst>
          </p:nvPr>
        </p:nvPicPr>
        <p:blipFill rotWithShape="1">
          <a:blip r:embed="rId2"/>
          <a:srcRect b="26110"/>
          <a:stretch>
            <a:fillRect/>
          </a:stretch>
        </p:blipFill>
        <p:spPr>
          <a:xfrm>
            <a:off x="5497156" y="1736276"/>
            <a:ext cx="5967412" cy="3546475"/>
          </a:xfrm>
          <a:prstGeom prst="rect">
            <a:avLst/>
          </a:prstGeom>
        </p:spPr>
      </p:pic>
      <p:sp>
        <p:nvSpPr>
          <p:cNvPr id="9" name="文本框 8"/>
          <p:cNvSpPr txBox="1"/>
          <p:nvPr>
            <p:custDataLst>
              <p:tags r:id="rId3"/>
            </p:custDataLst>
          </p:nvPr>
        </p:nvSpPr>
        <p:spPr>
          <a:xfrm>
            <a:off x="800102" y="2411382"/>
            <a:ext cx="4262438" cy="3811587"/>
          </a:xfrm>
          <a:prstGeom prst="rect">
            <a:avLst/>
          </a:prstGeom>
        </p:spPr>
        <p:txBody>
          <a:bodyPr vert="horz" lIns="91440" tIns="45720" rIns="91440" bIns="45720" rtlCol="0">
            <a:normAutofit lnSpcReduction="20000"/>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indent="-228600">
              <a:buSzTx/>
              <a:buFont typeface="Arial" panose="020B0604020202020204" pitchFamily="34" charset="0"/>
              <a:buChar char="•"/>
            </a:pPr>
            <a:r>
              <a:rPr lang="zh-CN" altLang="en-US" smtClean="0"/>
              <a:t>　实际上同步与异步是针对应用程序与内核的交互而言的。同步过程中进程触发IO操作并</a:t>
            </a:r>
            <a:endParaRPr lang="zh-CN" altLang="en-US" smtClean="0"/>
          </a:p>
          <a:p>
            <a:pPr marL="228600" indent="-228600">
              <a:buSzTx/>
              <a:buFont typeface="Arial" panose="020B0604020202020204" pitchFamily="34" charset="0"/>
              <a:buChar char="•"/>
            </a:pPr>
            <a:r>
              <a:rPr lang="zh-CN" altLang="en-US" smtClean="0"/>
              <a:t>等待或者轮询的去查看IO操作是否完成。异步过程中进程触发IO操作以后，直接返回，做</a:t>
            </a:r>
            <a:endParaRPr lang="zh-CN" altLang="en-US" smtClean="0"/>
          </a:p>
          <a:p>
            <a:pPr marL="228600" indent="-228600">
              <a:buSzTx/>
              <a:buFont typeface="Arial" panose="020B0604020202020204" pitchFamily="34" charset="0"/>
              <a:buChar char="•"/>
            </a:pPr>
            <a:r>
              <a:rPr lang="zh-CN" altLang="en-US" smtClean="0"/>
              <a:t>自己的事情，IO交给内核来处理，完成后内核通知进程IO完成</a:t>
            </a:r>
            <a:endParaRPr lang="zh-CN" altLang="en-US" smtClean="0"/>
          </a:p>
          <a:p>
            <a:pPr marL="228600" indent="-228600">
              <a:buSzTx/>
              <a:buFont typeface="Arial" panose="020B0604020202020204" pitchFamily="34" charset="0"/>
              <a:buChar char="•"/>
            </a:pPr>
            <a:endParaRPr lang="zh-CN" altLang="en-US" smtClean="0"/>
          </a:p>
          <a:p>
            <a:pPr marL="228600" indent="-228600">
              <a:buSzTx/>
              <a:buFont typeface="Arial" panose="020B0604020202020204" pitchFamily="34" charset="0"/>
              <a:buChar char="•"/>
            </a:pPr>
            <a:endParaRPr lang="zh-CN" altLang="en-US" smtClean="0"/>
          </a:p>
        </p:txBody>
      </p:sp>
      <p:sp>
        <p:nvSpPr>
          <p:cNvPr id="10" name="文本框 9"/>
          <p:cNvSpPr txBox="1"/>
          <p:nvPr>
            <p:custDataLst>
              <p:tags r:id="rId4"/>
            </p:custDataLst>
          </p:nvPr>
        </p:nvSpPr>
        <p:spPr>
          <a:xfrm>
            <a:off x="800102" y="808007"/>
            <a:ext cx="4262438" cy="1603375"/>
          </a:xfrm>
          <a:prstGeom prst="rect">
            <a:avLst/>
          </a:prstGeom>
        </p:spPr>
        <p:txBody>
          <a:bodyPr vert="horz" lIns="91440" tIns="45720" rIns="91440" bIns="45720" rtlCol="0" anchor="ctr">
            <a:normAutofit/>
          </a:bodyPr>
          <a:lstStyle>
            <a:lvl1pPr>
              <a:lnSpc>
                <a:spcPct val="90000"/>
              </a:lnSpc>
              <a:spcBef>
                <a:spcPct val="0"/>
              </a:spcBef>
              <a:buNone/>
              <a:defRPr sz="4000">
                <a:solidFill>
                  <a:srgbClr val="4868A2"/>
                </a:solidFill>
                <a:latin typeface="+mj-lt"/>
                <a:ea typeface="+mj-ea"/>
                <a:cs typeface="+mj-cs"/>
              </a:defRPr>
            </a:lvl1pPr>
          </a:lstStyle>
          <a:p>
            <a:r>
              <a:rPr lang="zh-CN" altLang="en-US" smtClean="0">
                <a:solidFill>
                  <a:srgbClr val="046FB6"/>
                </a:solidFill>
              </a:rPr>
              <a:t>同步与异步</a:t>
            </a:r>
            <a:endParaRPr lang="zh-CN" altLang="en-US" smtClean="0">
              <a:solidFill>
                <a:srgbClr val="046FB6"/>
              </a:solidFill>
            </a:endParaRPr>
          </a:p>
        </p:txBody>
      </p:sp>
    </p:spTree>
    <p:custDataLst>
      <p:tags r:id="rId5"/>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sz="3600"/>
              <a:t>阻塞（blocking） IO和非阻塞（non-blocking）IO</a:t>
            </a:r>
            <a:endParaRPr lang="zh-CN" altLang="en-US" sz="3600"/>
          </a:p>
        </p:txBody>
      </p:sp>
      <p:pic>
        <p:nvPicPr>
          <p:cNvPr id="4" name="内容占位符 3"/>
          <p:cNvPicPr>
            <a:picLocks noChangeAspect="1"/>
          </p:cNvPicPr>
          <p:nvPr>
            <p:ph idx="1"/>
          </p:nvPr>
        </p:nvPicPr>
        <p:blipFill>
          <a:blip r:embed="rId1"/>
          <a:stretch>
            <a:fillRect/>
          </a:stretch>
        </p:blipFill>
        <p:spPr>
          <a:xfrm>
            <a:off x="953135" y="1804035"/>
            <a:ext cx="10471785" cy="3705860"/>
          </a:xfrm>
          <a:prstGeom prst="rect">
            <a:avLst/>
          </a:prstGeom>
        </p:spPr>
      </p:pic>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en-US" altLang="zh-CN" smtClean="0"/>
              <a:t>IO</a:t>
            </a:r>
            <a:r>
              <a:rPr lang="zh-CN" altLang="en-US" smtClean="0"/>
              <a:t>操作</a:t>
            </a:r>
            <a:endParaRPr lang="zh-CN" altLang="en-US"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zh-CN" altLang="en-US" smtClean="0"/>
              <a:t>I/O输入/输出(Input/Output)</a:t>
            </a:r>
            <a:endParaRPr lang="zh-CN" altLang="en-US" smtClean="0"/>
          </a:p>
          <a:p>
            <a:pPr marL="228600" indent="-228600">
              <a:lnSpc>
                <a:spcPct val="150000"/>
              </a:lnSpc>
              <a:buSzTx/>
              <a:buFont typeface="Arial" panose="020B0604020202020204" pitchFamily="34" charset="0"/>
              <a:buChar char="•"/>
            </a:pPr>
            <a:r>
              <a:rPr lang="zh-CN" altLang="en-US" smtClean="0"/>
              <a:t>输入输出I/O流可以看成对字节或者包装后的字节的读取，就是拿出来再放进去</a:t>
            </a:r>
            <a:endParaRPr lang="zh-CN" altLang="en-US" smtClean="0"/>
          </a:p>
          <a:p>
            <a:pPr marL="228600" indent="-228600">
              <a:lnSpc>
                <a:spcPct val="150000"/>
              </a:lnSpc>
              <a:buSzTx/>
              <a:buFont typeface="Arial" panose="020B0604020202020204" pitchFamily="34" charset="0"/>
              <a:buChar char="•"/>
            </a:pPr>
            <a:r>
              <a:rPr lang="zh-CN" altLang="en-US" smtClean="0"/>
              <a:t>IO在不同层次有不同的概念和单位。一次IO就是一次请求，对于磁盘来说，一次IO操作就是读或者写磁盘的某段扇区，读写完了，这次IO操作也就结束了</a:t>
            </a:r>
            <a:endParaRPr lang="zh-CN" altLang="en-US" smtClean="0"/>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node.js </a:t>
            </a:r>
            <a:r>
              <a:rPr lang="zh-CN" altLang="en-US"/>
              <a:t>是什么？</a:t>
            </a:r>
            <a:endParaRPr lang="zh-CN" altLang="en-US"/>
          </a:p>
        </p:txBody>
      </p:sp>
      <p:sp>
        <p:nvSpPr>
          <p:cNvPr id="3" name="内容占位符 2"/>
          <p:cNvSpPr>
            <a:spLocks noGrp="1"/>
          </p:cNvSpPr>
          <p:nvPr>
            <p:ph idx="1"/>
          </p:nvPr>
        </p:nvSpPr>
        <p:spPr/>
        <p:txBody>
          <a:bodyPr/>
          <a:p>
            <a:r>
              <a:rPr lang="zh-CN" altLang="en-US" sz="2000"/>
              <a:t>Node.js是一个让</a:t>
            </a:r>
            <a:r>
              <a:rPr lang="en-US" altLang="zh-CN" sz="2000"/>
              <a:t>javascript</a:t>
            </a:r>
            <a:r>
              <a:rPr sz="2000"/>
              <a:t>运行在服务器端的开发平台，他让 </a:t>
            </a:r>
            <a:r>
              <a:rPr lang="en-US" altLang="zh-CN" sz="2000"/>
              <a:t>javascript</a:t>
            </a:r>
            <a:r>
              <a:rPr sz="2000"/>
              <a:t>的触角伸到了服务器端，可以与</a:t>
            </a:r>
            <a:r>
              <a:rPr lang="en-US" altLang="zh-CN" sz="2000"/>
              <a:t>php</a:t>
            </a:r>
            <a:r>
              <a:rPr sz="2000"/>
              <a:t>、</a:t>
            </a:r>
            <a:r>
              <a:rPr lang="en-US" altLang="zh-CN" sz="2000"/>
              <a:t>jsp</a:t>
            </a:r>
            <a:r>
              <a:rPr sz="2000"/>
              <a:t>、</a:t>
            </a:r>
            <a:r>
              <a:rPr lang="en-US" altLang="zh-CN" sz="2000"/>
              <a:t>Python</a:t>
            </a:r>
            <a:r>
              <a:rPr sz="2000"/>
              <a:t>、</a:t>
            </a:r>
            <a:r>
              <a:rPr lang="en-US" altLang="zh-CN" sz="2000"/>
              <a:t>Ruby</a:t>
            </a:r>
            <a:r>
              <a:rPr sz="2000"/>
              <a:t>平起平坐</a:t>
            </a:r>
            <a:endParaRPr sz="2000"/>
          </a:p>
          <a:p>
            <a:r>
              <a:rPr lang="en-US" altLang="zh-CN" sz="2000"/>
              <a:t>Node.js</a:t>
            </a:r>
            <a:r>
              <a:rPr sz="2000"/>
              <a:t>不是一种独立的语言，与</a:t>
            </a:r>
            <a:r>
              <a:rPr lang="en-US" altLang="zh-CN" sz="2000">
                <a:sym typeface="+mn-ea"/>
              </a:rPr>
              <a:t>php</a:t>
            </a:r>
            <a:r>
              <a:rPr sz="2000">
                <a:sym typeface="+mn-ea"/>
              </a:rPr>
              <a:t>、</a:t>
            </a:r>
            <a:r>
              <a:rPr lang="en-US" altLang="zh-CN" sz="2000">
                <a:sym typeface="+mn-ea"/>
              </a:rPr>
              <a:t>jsp</a:t>
            </a:r>
            <a:r>
              <a:rPr sz="2000">
                <a:sym typeface="+mn-ea"/>
              </a:rPr>
              <a:t>、</a:t>
            </a:r>
            <a:r>
              <a:rPr lang="en-US" altLang="zh-CN" sz="2000">
                <a:sym typeface="+mn-ea"/>
              </a:rPr>
              <a:t>Python</a:t>
            </a:r>
            <a:r>
              <a:rPr sz="2000">
                <a:sym typeface="+mn-ea"/>
              </a:rPr>
              <a:t>、</a:t>
            </a:r>
            <a:r>
              <a:rPr lang="en-US" altLang="zh-CN" sz="2000">
                <a:sym typeface="+mn-ea"/>
              </a:rPr>
              <a:t>Ruby “</a:t>
            </a:r>
            <a:r>
              <a:rPr sz="2000">
                <a:sym typeface="+mn-ea"/>
              </a:rPr>
              <a:t>既是语言也是平台</a:t>
            </a:r>
            <a:r>
              <a:rPr lang="en-US" altLang="zh-CN" sz="2000">
                <a:sym typeface="+mn-ea"/>
              </a:rPr>
              <a:t>”</a:t>
            </a:r>
            <a:r>
              <a:rPr sz="2000">
                <a:sym typeface="+mn-ea"/>
              </a:rPr>
              <a:t>不同，</a:t>
            </a:r>
            <a:r>
              <a:rPr lang="en-US" altLang="zh-CN" sz="2000">
                <a:sym typeface="+mn-ea"/>
              </a:rPr>
              <a:t>Node.js</a:t>
            </a:r>
            <a:r>
              <a:rPr sz="2000">
                <a:sym typeface="+mn-ea"/>
              </a:rPr>
              <a:t>仅仅是一个</a:t>
            </a:r>
            <a:r>
              <a:rPr lang="en-US" altLang="zh-CN" sz="2000">
                <a:sym typeface="+mn-ea"/>
              </a:rPr>
              <a:t>javascript</a:t>
            </a:r>
            <a:r>
              <a:rPr sz="2000">
                <a:sym typeface="+mn-ea"/>
              </a:rPr>
              <a:t>语言运行的平台</a:t>
            </a:r>
            <a:endParaRPr sz="2000">
              <a:sym typeface="+mn-ea"/>
            </a:endParaRPr>
          </a:p>
          <a:p>
            <a:r>
              <a:rPr lang="en-US" altLang="zh-CN" sz="2000">
                <a:sym typeface="+mn-ea"/>
              </a:rPr>
              <a:t>Node.js</a:t>
            </a:r>
            <a:r>
              <a:rPr sz="2000">
                <a:sym typeface="+mn-ea"/>
              </a:rPr>
              <a:t>是对</a:t>
            </a:r>
            <a:r>
              <a:rPr lang="en-US" altLang="zh-CN" sz="2000">
                <a:sym typeface="+mn-ea"/>
              </a:rPr>
              <a:t>V8</a:t>
            </a:r>
            <a:r>
              <a:rPr sz="2000">
                <a:sym typeface="+mn-ea"/>
              </a:rPr>
              <a:t>引擎的封装，</a:t>
            </a:r>
            <a:r>
              <a:rPr lang="en-US" altLang="zh-CN" sz="2000">
                <a:sym typeface="+mn-ea"/>
              </a:rPr>
              <a:t>V8</a:t>
            </a:r>
            <a:r>
              <a:rPr sz="2000">
                <a:sym typeface="+mn-ea"/>
              </a:rPr>
              <a:t>是</a:t>
            </a:r>
            <a:r>
              <a:rPr lang="en-US" altLang="zh-CN" sz="2000">
                <a:sym typeface="+mn-ea"/>
              </a:rPr>
              <a:t>chrome</a:t>
            </a:r>
            <a:r>
              <a:rPr sz="2000">
                <a:sym typeface="+mn-ea"/>
              </a:rPr>
              <a:t>浏览器上解析</a:t>
            </a:r>
            <a:r>
              <a:rPr lang="en-US" altLang="zh-CN" sz="2000">
                <a:sym typeface="+mn-ea"/>
              </a:rPr>
              <a:t>javascript</a:t>
            </a:r>
            <a:r>
              <a:rPr sz="2000">
                <a:sym typeface="+mn-ea"/>
              </a:rPr>
              <a:t>语言的引擎</a:t>
            </a:r>
            <a:endParaRPr sz="2000">
              <a:sym typeface="+mn-ea"/>
            </a:endParaRPr>
          </a:p>
          <a:p>
            <a:r>
              <a:rPr sz="2000">
                <a:sym typeface="+mn-ea"/>
              </a:rPr>
              <a:t>官网上如下描述：</a:t>
            </a:r>
            <a:endParaRPr sz="2000">
              <a:sym typeface="+mn-ea"/>
            </a:endParaRPr>
          </a:p>
          <a:p>
            <a:r>
              <a:rPr sz="2000">
                <a:sym typeface="+mn-ea"/>
              </a:rPr>
              <a:t>       Node.js® is a JavaScript runtime built on Chrome's V8 JavaScript engine. Node.js uses an event-driven, non-blocking I/O model that makes it lightweight and efficient. Node.js' package ecosystem, npm, is the largest ecosystem of open source libraries in the world.</a:t>
            </a:r>
            <a:endParaRPr sz="200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en-US" altLang="zh-CN" smtClean="0"/>
              <a:t>Transtion</a:t>
            </a:r>
            <a:endParaRPr lang="en-US" altLang="zh-CN"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zh-CN" altLang="en-US" smtClean="0"/>
              <a:t>transaction往往与业务逻辑有关系，比如你去银行存一笔钱，你存这笔钱的过程中，服务器向数据库中写入的所有关联的操作就算是一个transaction，而完成这一个transaction，往往对应了底层对磁盘的多次IO，比如，读出数据库中原来的数据，比如你原来存款是1w元，他读出来了，然后显示在柜台终端上，然后操作员存入5k元，数据传输到数据库服务器，数据库服务器在内存中更改这个数值，从1w更改为1.5w，然后数据库flush的时候，将对应的数据库写入磁盘，完成后，柜台终端显示成功。这个过程中对应了多次磁盘io</a:t>
            </a:r>
            <a:endParaRPr lang="zh-CN" altLang="en-US" smtClean="0"/>
          </a:p>
        </p:txBody>
      </p:sp>
    </p:spTree>
    <p:custDataLst>
      <p:tags r:id="rId3"/>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586105" y="163830"/>
            <a:ext cx="10417810" cy="5934710"/>
          </a:xfrm>
          <a:prstGeom prst="rect">
            <a:avLst/>
          </a:prstGeom>
        </p:spPr>
      </p:pic>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t>什么是</a:t>
            </a:r>
            <a:r>
              <a:rPr lang="en-US" altLang="zh-CN" smtClean="0"/>
              <a:t>node.js</a:t>
            </a:r>
            <a:endParaRPr lang="en-US" altLang="zh-CN"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zh-CN" altLang="en-US" smtClean="0"/>
              <a:t>Node.js是什么？</a:t>
            </a:r>
            <a:endParaRPr lang="zh-CN" altLang="en-US" smtClean="0"/>
          </a:p>
          <a:p>
            <a:pPr marL="228600" indent="-228600">
              <a:lnSpc>
                <a:spcPct val="150000"/>
              </a:lnSpc>
              <a:buSzTx/>
              <a:buFont typeface="Arial" panose="020B0604020202020204" pitchFamily="34" charset="0"/>
              <a:buChar char="•"/>
            </a:pPr>
            <a:r>
              <a:rPr lang="zh-CN" altLang="en-US" smtClean="0"/>
              <a:t>Node.js不是一种独立的语言</a:t>
            </a:r>
            <a:endParaRPr lang="zh-CN" altLang="en-US" smtClean="0"/>
          </a:p>
          <a:p>
            <a:pPr marL="228600" indent="-228600">
              <a:lnSpc>
                <a:spcPct val="150000"/>
              </a:lnSpc>
              <a:buSzTx/>
              <a:buFont typeface="Arial" panose="020B0604020202020204" pitchFamily="34" charset="0"/>
              <a:buChar char="•"/>
            </a:pPr>
            <a:r>
              <a:rPr lang="zh-CN" altLang="en-US" smtClean="0"/>
              <a:t>PHP、java、.net既是开发语言也是平台</a:t>
            </a:r>
            <a:endParaRPr lang="zh-CN" altLang="en-US" smtClean="0"/>
          </a:p>
          <a:p>
            <a:pPr marL="228600" indent="-228600">
              <a:lnSpc>
                <a:spcPct val="150000"/>
              </a:lnSpc>
              <a:buSzTx/>
              <a:buFont typeface="Arial" panose="020B0604020202020204" pitchFamily="34" charset="0"/>
              <a:buChar char="•"/>
            </a:pPr>
            <a:r>
              <a:rPr lang="zh-CN" altLang="en-US" smtClean="0"/>
              <a:t>不是javaScript的库例如 jquery</a:t>
            </a:r>
            <a:endParaRPr lang="zh-CN" altLang="en-US" smtClean="0"/>
          </a:p>
          <a:p>
            <a:pPr marL="228600" indent="-228600">
              <a:lnSpc>
                <a:spcPct val="150000"/>
              </a:lnSpc>
              <a:buSzTx/>
              <a:buFont typeface="Arial" panose="020B0604020202020204" pitchFamily="34" charset="0"/>
              <a:buChar char="•"/>
            </a:pPr>
            <a:r>
              <a:rPr lang="zh-CN" altLang="en-US" smtClean="0"/>
              <a:t>不是浏览器的库ExtJs，能不与ExtJs相提并论</a:t>
            </a:r>
            <a:endParaRPr lang="zh-CN" altLang="en-US" smtClean="0"/>
          </a:p>
          <a:p>
            <a:pPr marL="228600" indent="-228600">
              <a:lnSpc>
                <a:spcPct val="150000"/>
              </a:lnSpc>
              <a:buSzTx/>
              <a:buFont typeface="Arial" panose="020B0604020202020204" pitchFamily="34" charset="0"/>
              <a:buChar char="•"/>
            </a:pPr>
            <a:r>
              <a:rPr lang="zh-CN" altLang="en-US" smtClean="0"/>
              <a:t>Node.js是一个让JavaScript运行在服务端的开发平台</a:t>
            </a:r>
            <a:endParaRPr lang="zh-CN" altLang="en-US" smtClean="0"/>
          </a:p>
        </p:txBody>
      </p:sp>
    </p:spTree>
    <p:custDataLst>
      <p:tags r:id="rId3"/>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t>Node.js能做什么？</a:t>
            </a:r>
            <a:endParaRPr lang="zh-CN" altLang="en-US"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fontScale="50000"/>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zh-CN" altLang="en-US" smtClean="0"/>
              <a:t> JavaScript是由浏览器而产生，Node.js为网络而生。</a:t>
            </a:r>
            <a:endParaRPr lang="zh-CN" altLang="en-US" smtClean="0"/>
          </a:p>
          <a:p>
            <a:pPr marL="228600" indent="-228600">
              <a:lnSpc>
                <a:spcPct val="150000"/>
              </a:lnSpc>
              <a:buSzTx/>
              <a:buFont typeface="Arial" panose="020B0604020202020204" pitchFamily="34" charset="0"/>
              <a:buChar char="•"/>
            </a:pPr>
            <a:r>
              <a:rPr lang="zh-CN" altLang="en-US" smtClean="0"/>
              <a:t>       具有复杂逻辑的网站</a:t>
            </a:r>
            <a:endParaRPr lang="zh-CN" altLang="en-US" smtClean="0"/>
          </a:p>
          <a:p>
            <a:pPr marL="228600" indent="-228600">
              <a:lnSpc>
                <a:spcPct val="150000"/>
              </a:lnSpc>
              <a:buSzTx/>
              <a:buFont typeface="Arial" panose="020B0604020202020204" pitchFamily="34" charset="0"/>
              <a:buChar char="•"/>
            </a:pPr>
            <a:r>
              <a:rPr lang="zh-CN" altLang="en-US" smtClean="0"/>
              <a:t>       基于社交网络的大Web的应用</a:t>
            </a:r>
            <a:endParaRPr lang="zh-CN" altLang="en-US" smtClean="0"/>
          </a:p>
          <a:p>
            <a:pPr marL="228600" indent="-228600">
              <a:lnSpc>
                <a:spcPct val="150000"/>
              </a:lnSpc>
              <a:buSzTx/>
              <a:buFont typeface="Arial" panose="020B0604020202020204" pitchFamily="34" charset="0"/>
              <a:buChar char="•"/>
            </a:pPr>
            <a:r>
              <a:rPr lang="zh-CN" altLang="en-US" smtClean="0"/>
              <a:t>       Web Socket服务器</a:t>
            </a:r>
            <a:endParaRPr lang="zh-CN" altLang="en-US" smtClean="0"/>
          </a:p>
          <a:p>
            <a:pPr marL="228600" indent="-228600">
              <a:lnSpc>
                <a:spcPct val="150000"/>
              </a:lnSpc>
              <a:buSzTx/>
              <a:buFont typeface="Arial" panose="020B0604020202020204" pitchFamily="34" charset="0"/>
              <a:buChar char="•"/>
            </a:pPr>
            <a:r>
              <a:rPr lang="zh-CN" altLang="en-US" smtClean="0"/>
              <a:t>        TCP/UDP套接字应用程序</a:t>
            </a:r>
            <a:endParaRPr lang="zh-CN" altLang="en-US" smtClean="0"/>
          </a:p>
          <a:p>
            <a:pPr marL="228600" indent="-228600">
              <a:lnSpc>
                <a:spcPct val="150000"/>
              </a:lnSpc>
              <a:buSzTx/>
              <a:buFont typeface="Arial" panose="020B0604020202020204" pitchFamily="34" charset="0"/>
              <a:buChar char="•"/>
            </a:pPr>
            <a:r>
              <a:rPr lang="zh-CN" altLang="en-US" smtClean="0"/>
              <a:t>        命令行工具</a:t>
            </a:r>
            <a:endParaRPr lang="zh-CN" altLang="en-US" smtClean="0"/>
          </a:p>
          <a:p>
            <a:pPr marL="228600" indent="-228600">
              <a:lnSpc>
                <a:spcPct val="150000"/>
              </a:lnSpc>
              <a:buSzTx/>
              <a:buFont typeface="Arial" panose="020B0604020202020204" pitchFamily="34" charset="0"/>
              <a:buChar char="•"/>
            </a:pPr>
            <a:r>
              <a:rPr lang="zh-CN" altLang="en-US" smtClean="0"/>
              <a:t>        交互式终端程序        ...</a:t>
            </a:r>
            <a:endParaRPr lang="zh-CN" altLang="en-US" smtClean="0"/>
          </a:p>
          <a:p>
            <a:pPr marL="228600" indent="-228600">
              <a:lnSpc>
                <a:spcPct val="150000"/>
              </a:lnSpc>
              <a:buSzTx/>
              <a:buFont typeface="Arial" panose="020B0604020202020204" pitchFamily="34" charset="0"/>
              <a:buChar char="•"/>
            </a:pPr>
            <a:r>
              <a:rPr lang="zh-CN" altLang="en-US" smtClean="0"/>
              <a:t>    Node.js的产生因素：</a:t>
            </a:r>
            <a:endParaRPr lang="zh-CN" altLang="en-US" smtClean="0"/>
          </a:p>
          <a:p>
            <a:pPr marL="228600" indent="-228600">
              <a:lnSpc>
                <a:spcPct val="150000"/>
              </a:lnSpc>
              <a:buSzTx/>
              <a:buFont typeface="Arial" panose="020B0604020202020204" pitchFamily="34" charset="0"/>
              <a:buChar char="•"/>
            </a:pPr>
            <a:r>
              <a:rPr lang="zh-CN" altLang="en-US" smtClean="0"/>
              <a:t>            V8</a:t>
            </a:r>
            <a:endParaRPr lang="zh-CN" altLang="en-US" smtClean="0"/>
          </a:p>
          <a:p>
            <a:pPr marL="228600" indent="-228600">
              <a:lnSpc>
                <a:spcPct val="150000"/>
              </a:lnSpc>
              <a:buSzTx/>
              <a:buFont typeface="Arial" panose="020B0604020202020204" pitchFamily="34" charset="0"/>
              <a:buChar char="•"/>
            </a:pPr>
            <a:r>
              <a:rPr lang="zh-CN" altLang="en-US" smtClean="0"/>
              <a:t>            javaScript在服务器端空白</a:t>
            </a:r>
            <a:endParaRPr lang="zh-CN" altLang="en-US" smtClean="0"/>
          </a:p>
          <a:p>
            <a:pPr marL="228600" indent="-228600">
              <a:lnSpc>
                <a:spcPct val="150000"/>
              </a:lnSpc>
              <a:buSzTx/>
              <a:buFont typeface="Arial" panose="020B0604020202020204" pitchFamily="34" charset="0"/>
              <a:buChar char="•"/>
            </a:pPr>
            <a:r>
              <a:rPr lang="zh-CN" altLang="en-US" smtClean="0"/>
              <a:t>            事件驱动</a:t>
            </a:r>
            <a:endParaRPr lang="zh-CN" altLang="en-US" smtClean="0"/>
          </a:p>
          <a:p>
            <a:pPr marL="228600" indent="-228600">
              <a:lnSpc>
                <a:spcPct val="150000"/>
              </a:lnSpc>
              <a:buSzTx/>
              <a:buFont typeface="Arial" panose="020B0604020202020204" pitchFamily="34" charset="0"/>
              <a:buChar char="•"/>
            </a:pPr>
            <a:r>
              <a:rPr lang="zh-CN" altLang="en-US" smtClean="0"/>
              <a:t>            CommonJs的规范化</a:t>
            </a:r>
            <a:endParaRPr lang="zh-CN" altLang="en-US" smtClean="0"/>
          </a:p>
        </p:txBody>
      </p:sp>
    </p:spTree>
    <p:custDataLst>
      <p:tags r:id="rId3"/>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t>异步式I/O与事件驱动</a:t>
            </a:r>
            <a:endParaRPr lang="zh-CN" altLang="en-US"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fontScale="50000"/>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zh-CN" altLang="en-US" smtClean="0"/>
              <a:t>Node.js最大的特性就是采用异步式I/O与事件驱动的架构设计。</a:t>
            </a:r>
            <a:endParaRPr lang="zh-CN" altLang="en-US" smtClean="0"/>
          </a:p>
          <a:p>
            <a:pPr marL="228600" indent="-228600">
              <a:lnSpc>
                <a:spcPct val="150000"/>
              </a:lnSpc>
              <a:buSzTx/>
              <a:buFont typeface="Arial" panose="020B0604020202020204" pitchFamily="34" charset="0"/>
              <a:buChar char="•"/>
            </a:pPr>
            <a:r>
              <a:rPr lang="zh-CN" altLang="en-US" smtClean="0"/>
              <a:t>对于高并发的解决方案，传统的架构是多线程模型，也就是为每个业务逻辑提供一个系统线程，通过系统线程切换来弥补同步式I/O调用的时间开销。</a:t>
            </a:r>
            <a:endParaRPr lang="zh-CN" altLang="en-US" smtClean="0"/>
          </a:p>
          <a:p>
            <a:pPr marL="228600" indent="-228600">
              <a:lnSpc>
                <a:spcPct val="150000"/>
              </a:lnSpc>
              <a:buSzTx/>
              <a:buFont typeface="Arial" panose="020B0604020202020204" pitchFamily="34" charset="0"/>
              <a:buChar char="•"/>
            </a:pPr>
            <a:r>
              <a:rPr lang="zh-CN" altLang="en-US" smtClean="0"/>
              <a:t>Node.js使用的单线程模型，在执行的过程中会维护一个事件队列，程序</a:t>
            </a:r>
            <a:endParaRPr lang="zh-CN" altLang="en-US" smtClean="0"/>
          </a:p>
          <a:p>
            <a:pPr marL="228600" indent="-228600">
              <a:lnSpc>
                <a:spcPct val="150000"/>
              </a:lnSpc>
              <a:buSzTx/>
              <a:buFont typeface="Arial" panose="020B0604020202020204" pitchFamily="34" charset="0"/>
              <a:buChar char="•"/>
            </a:pPr>
            <a:r>
              <a:rPr lang="zh-CN" altLang="en-US" smtClean="0"/>
              <a:t>在执行时会将挂接在对象上的相应事件放入事件队列，不断监听事件是否被触发。</a:t>
            </a:r>
            <a:endParaRPr lang="zh-CN" altLang="en-US" smtClean="0"/>
          </a:p>
          <a:p>
            <a:pPr marL="228600" indent="-228600">
              <a:lnSpc>
                <a:spcPct val="150000"/>
              </a:lnSpc>
              <a:buSzTx/>
              <a:buFont typeface="Arial" panose="020B0604020202020204" pitchFamily="34" charset="0"/>
              <a:buChar char="•"/>
            </a:pPr>
            <a:endParaRPr lang="zh-CN" altLang="en-US" smtClean="0"/>
          </a:p>
          <a:p>
            <a:pPr marL="228600" indent="-228600">
              <a:lnSpc>
                <a:spcPct val="150000"/>
              </a:lnSpc>
              <a:buSzTx/>
              <a:buFont typeface="Arial" panose="020B0604020202020204" pitchFamily="34" charset="0"/>
              <a:buChar char="•"/>
            </a:pPr>
            <a:r>
              <a:rPr lang="zh-CN" altLang="en-US" smtClean="0"/>
              <a:t>普通：res=db.query("select * from user")   </a:t>
            </a:r>
            <a:r>
              <a:rPr lang="en-US" altLang="zh-CN" smtClean="0"/>
              <a:t>//</a:t>
            </a:r>
            <a:r>
              <a:rPr lang="zh-CN" altLang="en-US" smtClean="0"/>
              <a:t>查询表中的数据</a:t>
            </a:r>
            <a:endParaRPr lang="zh-CN" altLang="en-US" smtClean="0"/>
          </a:p>
          <a:p>
            <a:pPr marL="228600" indent="-228600">
              <a:lnSpc>
                <a:spcPct val="150000"/>
              </a:lnSpc>
              <a:buSzTx/>
              <a:buFont typeface="Arial" panose="020B0604020202020204" pitchFamily="34" charset="0"/>
              <a:buChar char="•"/>
            </a:pPr>
            <a:r>
              <a:rPr lang="zh-CN" altLang="en-US" smtClean="0"/>
              <a:t>            res.output();  </a:t>
            </a:r>
            <a:r>
              <a:rPr lang="en-US" altLang="zh-CN" smtClean="0"/>
              <a:t>//</a:t>
            </a:r>
            <a:r>
              <a:rPr lang="zh-CN" altLang="en-US" smtClean="0"/>
              <a:t>将表中的数据立刻输出</a:t>
            </a:r>
            <a:endParaRPr lang="zh-CN" altLang="en-US" smtClean="0"/>
          </a:p>
          <a:p>
            <a:pPr marL="228600" indent="-228600">
              <a:lnSpc>
                <a:spcPct val="150000"/>
              </a:lnSpc>
              <a:buSzTx/>
              <a:buFont typeface="Arial" panose="020B0604020202020204" pitchFamily="34" charset="0"/>
              <a:buChar char="•"/>
            </a:pPr>
            <a:r>
              <a:rPr lang="zh-CN" altLang="en-US" smtClean="0"/>
              <a:t>        </a:t>
            </a:r>
            <a:endParaRPr lang="zh-CN" altLang="en-US" smtClean="0"/>
          </a:p>
          <a:p>
            <a:pPr marL="228600" indent="-228600">
              <a:lnSpc>
                <a:spcPct val="150000"/>
              </a:lnSpc>
              <a:buSzTx/>
              <a:buFont typeface="Arial" panose="020B0604020202020204" pitchFamily="34" charset="0"/>
              <a:buChar char="•"/>
            </a:pPr>
            <a:r>
              <a:rPr lang="zh-CN" altLang="en-US" smtClean="0"/>
              <a:t>Node.js 异步： res=db.query("select * from user",function(res){</a:t>
            </a:r>
            <a:endParaRPr lang="zh-CN" altLang="en-US" smtClean="0"/>
          </a:p>
          <a:p>
            <a:pPr marL="228600" indent="-228600">
              <a:lnSpc>
                <a:spcPct val="150000"/>
              </a:lnSpc>
              <a:buSzTx/>
              <a:buFont typeface="Arial" panose="020B0604020202020204" pitchFamily="34" charset="0"/>
              <a:buChar char="•"/>
            </a:pPr>
            <a:r>
              <a:rPr lang="zh-CN" altLang="en-US" smtClean="0"/>
              <a:t>    res.output();  </a:t>
            </a:r>
            <a:r>
              <a:rPr lang="en-US" altLang="zh-CN" smtClean="0"/>
              <a:t>//</a:t>
            </a:r>
            <a:r>
              <a:rPr lang="zh-CN" altLang="en-US" smtClean="0"/>
              <a:t>查询表中的数据，待查寻完成后（</a:t>
            </a:r>
            <a:r>
              <a:rPr lang="en-US" altLang="zh-CN" smtClean="0"/>
              <a:t>cpu</a:t>
            </a:r>
            <a:r>
              <a:rPr lang="zh-CN" altLang="en-US" smtClean="0"/>
              <a:t>可能会忙于其他业务，没时间处理）</a:t>
            </a:r>
            <a:endParaRPr lang="zh-CN" altLang="en-US" smtClean="0"/>
          </a:p>
          <a:p>
            <a:pPr marL="228600" indent="-228600">
              <a:lnSpc>
                <a:spcPct val="150000"/>
              </a:lnSpc>
              <a:buSzTx/>
              <a:buFont typeface="Arial" panose="020B0604020202020204" pitchFamily="34" charset="0"/>
              <a:buChar char="•"/>
            </a:pPr>
            <a:r>
              <a:rPr lang="zh-CN" altLang="en-US" smtClean="0"/>
              <a:t>                                 将数据输出</a:t>
            </a:r>
            <a:endParaRPr lang="zh-CN" altLang="en-US" smtClean="0"/>
          </a:p>
          <a:p>
            <a:pPr marL="228600" indent="-228600">
              <a:lnSpc>
                <a:spcPct val="150000"/>
              </a:lnSpc>
              <a:buSzTx/>
              <a:buFont typeface="Arial" panose="020B0604020202020204" pitchFamily="34" charset="0"/>
              <a:buChar char="•"/>
            </a:pPr>
            <a:r>
              <a:rPr lang="zh-CN" altLang="en-US" smtClean="0"/>
              <a:t>})</a:t>
            </a:r>
            <a:endParaRPr lang="zh-CN" altLang="en-US" smtClean="0"/>
          </a:p>
        </p:txBody>
      </p:sp>
    </p:spTree>
    <p:custDataLst>
      <p:tags r:id="rId3"/>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t>浏览器内核</a:t>
            </a:r>
            <a:endParaRPr lang="zh-CN" altLang="en-US"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685800" lvl="1" indent="-228600">
              <a:lnSpc>
                <a:spcPct val="150000"/>
              </a:lnSpc>
              <a:buSzTx/>
              <a:buFont typeface="Arial" panose="020B0604020202020204" pitchFamily="34" charset="0"/>
              <a:buChar char="•"/>
            </a:pPr>
            <a:r>
              <a:rPr lang="en-US" altLang="zh-CN" smtClean="0"/>
              <a:t>              </a:t>
            </a:r>
            <a:r>
              <a:rPr lang="zh-CN" altLang="en-US" smtClean="0"/>
              <a:t>浏览器最重要或者说核心的部分是“Rendering Engine”，可大概译为“渲染引擎”，不过我们一般习惯将之称为“浏览器内核”。负责对网页语法的解释（如标准通用标记语言下的一个应用HTML、JavaScript）并渲染（显示）网页。</a:t>
            </a:r>
            <a:endParaRPr lang="zh-CN" altLang="en-US" smtClean="0"/>
          </a:p>
          <a:p>
            <a:pPr marL="685800" lvl="1" indent="-228600">
              <a:lnSpc>
                <a:spcPct val="150000"/>
              </a:lnSpc>
              <a:buSzTx/>
              <a:buFont typeface="Arial" panose="020B0604020202020204" pitchFamily="34" charset="0"/>
              <a:buChar char="•"/>
            </a:pPr>
            <a:endParaRPr lang="zh-CN" altLang="en-US" smtClean="0"/>
          </a:p>
          <a:p>
            <a:pPr marL="685800" lvl="1" indent="-228600">
              <a:lnSpc>
                <a:spcPct val="150000"/>
              </a:lnSpc>
              <a:buSzTx/>
              <a:buFont typeface="Arial" panose="020B0604020202020204" pitchFamily="34" charset="0"/>
              <a:buChar char="•"/>
            </a:pPr>
            <a:r>
              <a:rPr lang="zh-CN" altLang="en-US" smtClean="0"/>
              <a:t>         通常所谓的浏览器内核也就是浏览器所采用的渲染引擎，渲染引擎决定了浏览器如何显示网页的内容以及页面的格式信息</a:t>
            </a:r>
            <a:endParaRPr lang="zh-CN" altLang="en-US" smtClean="0"/>
          </a:p>
          <a:p>
            <a:pPr marL="685800" lvl="1" indent="-228600">
              <a:lnSpc>
                <a:spcPct val="150000"/>
              </a:lnSpc>
              <a:buSzTx/>
              <a:buFont typeface="Arial" panose="020B0604020202020204" pitchFamily="34" charset="0"/>
              <a:buChar char="•"/>
            </a:pPr>
            <a:endParaRPr lang="zh-CN" altLang="en-US" smtClean="0"/>
          </a:p>
          <a:p>
            <a:pPr marL="685800" lvl="1" indent="-228600">
              <a:lnSpc>
                <a:spcPct val="150000"/>
              </a:lnSpc>
              <a:buSzTx/>
              <a:buFont typeface="Arial" panose="020B0604020202020204" pitchFamily="34" charset="0"/>
              <a:buChar char="•"/>
            </a:pPr>
            <a:r>
              <a:rPr lang="zh-CN" altLang="en-US" smtClean="0"/>
              <a:t>        不同的浏览器内核对网页编写语法的解释也有不同，因此同一网页在不同的内核的浏览器里的渲染（显示）效果也可能不同，这也是网页编写者需要在不同内核的浏览器中测试网页显示效果的原因</a:t>
            </a:r>
            <a:endParaRPr lang="zh-CN" altLang="en-US" smtClean="0"/>
          </a:p>
        </p:txBody>
      </p:sp>
    </p:spTree>
    <p:custDataLst>
      <p:tags r:id="rId3"/>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en-US" altLang="zh-CN" smtClean="0"/>
              <a:t>V8</a:t>
            </a:r>
            <a:r>
              <a:rPr lang="zh-CN" altLang="en-US" smtClean="0"/>
              <a:t>引擎</a:t>
            </a:r>
            <a:endParaRPr lang="zh-CN" altLang="en-US"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fontScale="90000"/>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en-US" altLang="zh-CN" smtClean="0"/>
              <a:t>         </a:t>
            </a:r>
            <a:r>
              <a:rPr lang="zh-CN" altLang="en-US" smtClean="0"/>
              <a:t>V8就是chrome浏览器用的js解释引擎，主要是C</a:t>
            </a:r>
            <a:r>
              <a:rPr lang="en-US" altLang="zh-CN" smtClean="0"/>
              <a:t>++</a:t>
            </a:r>
            <a:r>
              <a:rPr lang="zh-CN" altLang="en-US" smtClean="0"/>
              <a:t>编写的</a:t>
            </a:r>
            <a:endParaRPr lang="zh-CN" altLang="en-US" smtClean="0"/>
          </a:p>
          <a:p>
            <a:pPr marL="228600" indent="-228600">
              <a:lnSpc>
                <a:spcPct val="150000"/>
              </a:lnSpc>
              <a:buSzTx/>
              <a:buFont typeface="Arial" panose="020B0604020202020204" pitchFamily="34" charset="0"/>
              <a:buChar char="•"/>
            </a:pPr>
            <a:r>
              <a:rPr lang="zh-CN" altLang="en-US" smtClean="0"/>
              <a:t>js是优秀web应用必不可少的前端脚本语言，而浏览器除了要展示</a:t>
            </a:r>
            <a:endParaRPr lang="zh-CN" altLang="en-US" smtClean="0"/>
          </a:p>
          <a:p>
            <a:pPr marL="228600" indent="-228600">
              <a:lnSpc>
                <a:spcPct val="150000"/>
              </a:lnSpc>
              <a:buSzTx/>
              <a:buFont typeface="Arial" panose="020B0604020202020204" pitchFamily="34" charset="0"/>
              <a:buChar char="•"/>
            </a:pPr>
            <a:r>
              <a:rPr lang="zh-CN" altLang="en-US" smtClean="0"/>
              <a:t>你看到的这些网页内容外还需要保证页面能按开发者希望的方式</a:t>
            </a:r>
            <a:endParaRPr lang="zh-CN" altLang="en-US" smtClean="0"/>
          </a:p>
          <a:p>
            <a:pPr marL="228600" indent="-228600">
              <a:lnSpc>
                <a:spcPct val="150000"/>
              </a:lnSpc>
              <a:buSzTx/>
              <a:buFont typeface="Arial" panose="020B0604020202020204" pitchFamily="34" charset="0"/>
              <a:buChar char="•"/>
            </a:pPr>
            <a:r>
              <a:rPr lang="zh-CN" altLang="en-US" smtClean="0"/>
              <a:t>和用户交互，因此还需要解释并执行js，而js引擎的作用就是解释</a:t>
            </a:r>
            <a:endParaRPr lang="zh-CN" altLang="en-US" smtClean="0"/>
          </a:p>
          <a:p>
            <a:pPr marL="228600" indent="-228600">
              <a:lnSpc>
                <a:spcPct val="150000"/>
              </a:lnSpc>
              <a:buSzTx/>
              <a:buFont typeface="Arial" panose="020B0604020202020204" pitchFamily="34" charset="0"/>
              <a:buChar char="•"/>
            </a:pPr>
            <a:r>
              <a:rPr lang="zh-CN" altLang="en-US" smtClean="0"/>
              <a:t>并执行  </a:t>
            </a:r>
            <a:r>
              <a:rPr lang="en-US" altLang="zh-CN" smtClean="0"/>
              <a:t>js</a:t>
            </a:r>
            <a:r>
              <a:rPr lang="zh-CN" altLang="en-US" smtClean="0"/>
              <a:t>脚本语言的</a:t>
            </a:r>
            <a:endParaRPr lang="zh-CN" altLang="en-US" smtClean="0"/>
          </a:p>
          <a:p>
            <a:pPr marL="228600" indent="-228600">
              <a:lnSpc>
                <a:spcPct val="150000"/>
              </a:lnSpc>
              <a:buSzTx/>
              <a:buFont typeface="Arial" panose="020B0604020202020204" pitchFamily="34" charset="0"/>
              <a:buChar char="•"/>
            </a:pPr>
            <a:r>
              <a:rPr lang="zh-CN" altLang="en-US" smtClean="0"/>
              <a:t>          V8在执行之前将JavaScript编译成了机器码，而非位元组码或是直译它，以此提升效能。更进一步，使用了如内联缓存（inline caching）等方法来提高性能。有了这些功能，JavaScript程序与V8引擎的速度媲美二进制编译。</a:t>
            </a:r>
            <a:endParaRPr lang="zh-CN" altLang="en-US" smtClean="0"/>
          </a:p>
        </p:txBody>
      </p:sp>
    </p:spTree>
    <p:custDataLst>
      <p:tags r:id="rId3"/>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2065" y="731520"/>
            <a:ext cx="11814175" cy="6110605"/>
          </a:xfrm>
          <a:prstGeom prst="rect">
            <a:avLst/>
          </a:prstGeom>
        </p:spPr>
      </p:pic>
      <p:sp>
        <p:nvSpPr>
          <p:cNvPr id="5" name="文本框 4"/>
          <p:cNvSpPr txBox="1"/>
          <p:nvPr/>
        </p:nvSpPr>
        <p:spPr>
          <a:xfrm>
            <a:off x="4236720" y="86360"/>
            <a:ext cx="3364230" cy="645160"/>
          </a:xfrm>
          <a:prstGeom prst="rect">
            <a:avLst/>
          </a:prstGeom>
          <a:noFill/>
        </p:spPr>
        <p:txBody>
          <a:bodyPr wrap="none" rtlCol="0">
            <a:spAutoFit/>
          </a:bodyPr>
          <a:p>
            <a:r>
              <a:rPr lang="en-US" altLang="zh-CN" sz="3600"/>
              <a:t>node.js</a:t>
            </a:r>
            <a:r>
              <a:rPr lang="zh-CN" altLang="en-US" sz="3600"/>
              <a:t>安装路径</a:t>
            </a:r>
            <a:endParaRPr lang="zh-CN" altLang="en-US" sz="3600"/>
          </a:p>
        </p:txBody>
      </p:sp>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custDataLst>
              <p:tags r:id="rId1"/>
            </p:custDataLst>
          </p:nvPr>
        </p:nvPicPr>
        <p:blipFill rotWithShape="1">
          <a:blip r:embed="rId2"/>
          <a:srcRect b="26110"/>
          <a:stretch>
            <a:fillRect/>
          </a:stretch>
        </p:blipFill>
        <p:spPr>
          <a:xfrm>
            <a:off x="5497156" y="2563998"/>
            <a:ext cx="5967412" cy="1891030"/>
          </a:xfrm>
          <a:prstGeom prst="rect">
            <a:avLst/>
          </a:prstGeom>
        </p:spPr>
      </p:pic>
      <p:sp>
        <p:nvSpPr>
          <p:cNvPr id="9" name="文本框 8"/>
          <p:cNvSpPr txBox="1"/>
          <p:nvPr>
            <p:custDataLst>
              <p:tags r:id="rId3"/>
            </p:custDataLst>
          </p:nvPr>
        </p:nvSpPr>
        <p:spPr>
          <a:xfrm>
            <a:off x="800102" y="2411382"/>
            <a:ext cx="4262438" cy="3811587"/>
          </a:xfrm>
          <a:prstGeom prst="rect">
            <a:avLst/>
          </a:prstGeom>
        </p:spPr>
        <p:txBody>
          <a:bodyPr vert="horz" lIns="91440" tIns="45720" rIns="91440" bIns="45720" rtlCol="0">
            <a:normAutofit fontScale="40000"/>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indent="-228600">
              <a:buSzTx/>
              <a:buFont typeface="Arial" panose="020B0604020202020204" pitchFamily="34" charset="0"/>
              <a:buChar char="•"/>
            </a:pPr>
            <a:r>
              <a:rPr lang="zh-CN" altLang="en-US" smtClean="0"/>
              <a:t>进入某一个盘符     </a:t>
            </a:r>
            <a:r>
              <a:rPr lang="en-US" altLang="zh-CN" smtClean="0"/>
              <a:t>F:</a:t>
            </a:r>
            <a:endParaRPr lang="en-US" altLang="zh-CN" smtClean="0"/>
          </a:p>
          <a:p>
            <a:pPr marL="228600" indent="-228600">
              <a:buSzTx/>
              <a:buFont typeface="Arial" panose="020B0604020202020204" pitchFamily="34" charset="0"/>
              <a:buChar char="•"/>
            </a:pPr>
            <a:r>
              <a:rPr lang="zh-CN" altLang="en-US" smtClean="0"/>
              <a:t>返回</a:t>
            </a:r>
            <a:r>
              <a:rPr lang="en-US" altLang="zh-CN" smtClean="0"/>
              <a:t>上一层</a:t>
            </a:r>
            <a:r>
              <a:rPr lang="zh-CN" altLang="en-US" smtClean="0"/>
              <a:t>目录  </a:t>
            </a:r>
            <a:r>
              <a:rPr lang="en-US" altLang="zh-CN" smtClean="0">
                <a:sym typeface="+mn-ea"/>
              </a:rPr>
              <a:t>cd..</a:t>
            </a:r>
            <a:endParaRPr lang="en-US" altLang="zh-CN" smtClean="0">
              <a:sym typeface="+mn-ea"/>
            </a:endParaRPr>
          </a:p>
          <a:p>
            <a:pPr marL="228600" indent="-228600">
              <a:buSzTx/>
              <a:buFont typeface="Arial" panose="020B0604020202020204" pitchFamily="34" charset="0"/>
              <a:buChar char="•"/>
            </a:pPr>
            <a:r>
              <a:rPr lang="zh-CN" altLang="en-US" smtClean="0">
                <a:sym typeface="+mn-ea"/>
              </a:rPr>
              <a:t>切换到某一目录    </a:t>
            </a:r>
            <a:r>
              <a:rPr lang="en-US" altLang="zh-CN" smtClean="0">
                <a:sym typeface="+mn-ea"/>
              </a:rPr>
              <a:t>cd  </a:t>
            </a:r>
            <a:r>
              <a:rPr lang="zh-CN" altLang="en-US" smtClean="0">
                <a:sym typeface="+mn-ea"/>
              </a:rPr>
              <a:t>目录名（例如 </a:t>
            </a:r>
            <a:r>
              <a:rPr lang="en-US" altLang="zh-CN" smtClean="0">
                <a:sym typeface="+mn-ea"/>
              </a:rPr>
              <a:t>cd   wamp</a:t>
            </a:r>
            <a:r>
              <a:rPr lang="zh-CN" altLang="en-US" smtClean="0">
                <a:sym typeface="+mn-ea"/>
              </a:rPr>
              <a:t>）</a:t>
            </a:r>
            <a:endParaRPr lang="zh-CN" altLang="en-US" smtClean="0">
              <a:sym typeface="+mn-ea"/>
            </a:endParaRPr>
          </a:p>
          <a:p>
            <a:pPr marL="228600" indent="-228600">
              <a:buSzTx/>
              <a:buFont typeface="Arial" panose="020B0604020202020204" pitchFamily="34" charset="0"/>
              <a:buChar char="•"/>
            </a:pPr>
            <a:r>
              <a:rPr lang="zh-CN" altLang="en-US" smtClean="0">
                <a:sym typeface="+mn-ea"/>
              </a:rPr>
              <a:t>创建文件夹   </a:t>
            </a:r>
            <a:r>
              <a:rPr lang="en-US" altLang="zh-CN" smtClean="0">
                <a:sym typeface="+mn-ea"/>
              </a:rPr>
              <a:t>mkdir </a:t>
            </a:r>
            <a:r>
              <a:rPr lang="zh-CN" altLang="en-US" smtClean="0">
                <a:sym typeface="+mn-ea"/>
              </a:rPr>
              <a:t>文件夹名称</a:t>
            </a:r>
            <a:endParaRPr lang="zh-CN" altLang="en-US" smtClean="0">
              <a:sym typeface="+mn-ea"/>
            </a:endParaRPr>
          </a:p>
          <a:p>
            <a:pPr marL="228600" indent="-228600">
              <a:buSzTx/>
              <a:buFont typeface="Arial" panose="020B0604020202020204" pitchFamily="34" charset="0"/>
              <a:buChar char="•"/>
            </a:pPr>
            <a:r>
              <a:rPr lang="zh-CN" altLang="en-US" smtClean="0">
                <a:sym typeface="+mn-ea"/>
              </a:rPr>
              <a:t>创建文件   echo "1" &gt;</a:t>
            </a:r>
            <a:r>
              <a:rPr lang="en-US" altLang="zh-CN" smtClean="0">
                <a:sym typeface="+mn-ea"/>
              </a:rPr>
              <a:t>hello.html</a:t>
            </a:r>
            <a:endParaRPr lang="en-US" altLang="zh-CN" smtClean="0">
              <a:sym typeface="+mn-ea"/>
            </a:endParaRPr>
          </a:p>
          <a:p>
            <a:pPr marL="228600" indent="-228600">
              <a:buSzTx/>
              <a:buFont typeface="Arial" panose="020B0604020202020204" pitchFamily="34" charset="0"/>
              <a:buChar char="•"/>
            </a:pPr>
            <a:r>
              <a:rPr lang="en-US" altLang="zh-CN" smtClean="0">
                <a:sym typeface="+mn-ea"/>
              </a:rPr>
              <a:t>rmdir 路径\文件夹名  </a:t>
            </a:r>
            <a:r>
              <a:rPr lang="zh-CN" altLang="en-US" smtClean="0">
                <a:sym typeface="+mn-ea"/>
              </a:rPr>
              <a:t>删除文件夹</a:t>
            </a:r>
            <a:endParaRPr lang="zh-CN" altLang="en-US" smtClean="0">
              <a:sym typeface="+mn-ea"/>
            </a:endParaRPr>
          </a:p>
          <a:p>
            <a:pPr marL="228600" indent="-228600">
              <a:buSzTx/>
              <a:buFont typeface="Arial" panose="020B0604020202020204" pitchFamily="34" charset="0"/>
              <a:buChar char="•"/>
            </a:pPr>
            <a:r>
              <a:rPr lang="zh-CN" altLang="en-US" smtClean="0">
                <a:sym typeface="+mn-ea"/>
              </a:rPr>
              <a:t>del 文件名  删除文件</a:t>
            </a:r>
            <a:endParaRPr lang="zh-CN" altLang="en-US" smtClean="0">
              <a:sym typeface="+mn-ea"/>
            </a:endParaRPr>
          </a:p>
          <a:p>
            <a:pPr marL="228600" indent="-228600">
              <a:buSzTx/>
              <a:buFont typeface="Arial" panose="020B0604020202020204" pitchFamily="34" charset="0"/>
              <a:buChar char="•"/>
            </a:pPr>
            <a:r>
              <a:rPr lang="zh-CN" altLang="en-US" smtClean="0">
                <a:sym typeface="+mn-ea"/>
              </a:rPr>
              <a:t>查看目录下的文件 </a:t>
            </a:r>
            <a:r>
              <a:rPr lang="en-US" altLang="zh-CN" smtClean="0">
                <a:sym typeface="+mn-ea"/>
              </a:rPr>
              <a:t>dir</a:t>
            </a:r>
            <a:endParaRPr lang="en-US" altLang="zh-CN" smtClean="0">
              <a:sym typeface="+mn-ea"/>
            </a:endParaRPr>
          </a:p>
          <a:p>
            <a:pPr marL="228600" indent="-228600">
              <a:buSzTx/>
              <a:buFont typeface="Arial" panose="020B0604020202020204" pitchFamily="34" charset="0"/>
              <a:buChar char="•"/>
            </a:pPr>
            <a:r>
              <a:rPr lang="zh-CN" altLang="en-US" smtClean="0">
                <a:sym typeface="+mn-ea"/>
              </a:rPr>
              <a:t>运行某个</a:t>
            </a:r>
            <a:r>
              <a:rPr lang="en-US" altLang="zh-CN" smtClean="0">
                <a:sym typeface="+mn-ea"/>
              </a:rPr>
              <a:t>html</a:t>
            </a:r>
            <a:r>
              <a:rPr lang="zh-CN" altLang="en-US" smtClean="0">
                <a:sym typeface="+mn-ea"/>
              </a:rPr>
              <a:t>文件</a:t>
            </a:r>
            <a:endParaRPr lang="zh-CN" altLang="en-US" smtClean="0">
              <a:sym typeface="+mn-ea"/>
            </a:endParaRPr>
          </a:p>
          <a:p>
            <a:pPr marL="228600" indent="-228600">
              <a:buSzTx/>
              <a:buFont typeface="Arial" panose="020B0604020202020204" pitchFamily="34" charset="0"/>
              <a:buChar char="•"/>
            </a:pPr>
            <a:r>
              <a:rPr lang="en-US" altLang="zh-CN" smtClean="0">
                <a:sym typeface="+mn-ea"/>
              </a:rPr>
              <a:t>输入命令“cd\”切换到C盘根目录。</a:t>
            </a:r>
            <a:endParaRPr lang="en-US" altLang="zh-CN" smtClean="0">
              <a:sym typeface="+mn-ea"/>
            </a:endParaRPr>
          </a:p>
          <a:p>
            <a:pPr marL="228600" indent="-228600">
              <a:buSzTx/>
              <a:buFont typeface="Arial" panose="020B0604020202020204" pitchFamily="34" charset="0"/>
              <a:buChar char="•"/>
            </a:pPr>
            <a:r>
              <a:rPr lang="zh-CN" altLang="en-US" smtClean="0">
                <a:sym typeface="+mn-ea"/>
              </a:rPr>
              <a:t>运行某个</a:t>
            </a:r>
            <a:r>
              <a:rPr lang="en-US" altLang="zh-CN" smtClean="0">
                <a:sym typeface="+mn-ea"/>
              </a:rPr>
              <a:t>js</a:t>
            </a:r>
            <a:r>
              <a:rPr lang="zh-CN" altLang="en-US" smtClean="0">
                <a:sym typeface="+mn-ea"/>
              </a:rPr>
              <a:t>文件    </a:t>
            </a:r>
            <a:r>
              <a:rPr lang="en-US" altLang="zh-CN" smtClean="0">
                <a:sym typeface="+mn-ea"/>
              </a:rPr>
              <a:t>node  01.js    </a:t>
            </a:r>
            <a:r>
              <a:rPr lang="zh-CN" altLang="en-US" smtClean="0">
                <a:sym typeface="+mn-ea"/>
              </a:rPr>
              <a:t>或 </a:t>
            </a:r>
            <a:r>
              <a:rPr lang="en-US" altLang="zh-CN" smtClean="0">
                <a:sym typeface="+mn-ea"/>
              </a:rPr>
              <a:t>node</a:t>
            </a:r>
            <a:r>
              <a:rPr lang="zh-CN" altLang="en-US" smtClean="0">
                <a:sym typeface="+mn-ea"/>
              </a:rPr>
              <a:t>  myDemo/01.js</a:t>
            </a:r>
            <a:endParaRPr lang="zh-CN" altLang="en-US" smtClean="0">
              <a:sym typeface="+mn-ea"/>
            </a:endParaRPr>
          </a:p>
          <a:p>
            <a:pPr marL="228600" indent="-228600">
              <a:buSzTx/>
              <a:buFont typeface="Arial" panose="020B0604020202020204" pitchFamily="34" charset="0"/>
              <a:buChar char="•"/>
            </a:pPr>
            <a:r>
              <a:rPr lang="zh-CN" altLang="en-US" smtClean="0">
                <a:sym typeface="+mn-ea"/>
              </a:rPr>
              <a:t>查看</a:t>
            </a:r>
            <a:r>
              <a:rPr lang="en-US" altLang="zh-CN" smtClean="0">
                <a:sym typeface="+mn-ea"/>
              </a:rPr>
              <a:t>node</a:t>
            </a:r>
            <a:r>
              <a:rPr lang="zh-CN" altLang="en-US" smtClean="0">
                <a:sym typeface="+mn-ea"/>
              </a:rPr>
              <a:t>的版本</a:t>
            </a:r>
            <a:r>
              <a:rPr lang="en-US" altLang="zh-CN" smtClean="0">
                <a:sym typeface="+mn-ea"/>
              </a:rPr>
              <a:t>node  -v</a:t>
            </a:r>
            <a:endParaRPr lang="en-US" altLang="zh-CN" smtClean="0">
              <a:sym typeface="+mn-ea"/>
            </a:endParaRPr>
          </a:p>
          <a:p>
            <a:pPr marL="228600" indent="-228600">
              <a:buSzTx/>
              <a:buFont typeface="Arial" panose="020B0604020202020204" pitchFamily="34" charset="0"/>
              <a:buChar char="•"/>
            </a:pPr>
            <a:r>
              <a:rPr lang="zh-CN" altLang="en-US" smtClean="0">
                <a:sym typeface="+mn-ea"/>
              </a:rPr>
              <a:t>直接进入编译模式  </a:t>
            </a:r>
            <a:r>
              <a:rPr lang="en-US" altLang="zh-CN" smtClean="0">
                <a:sym typeface="+mn-ea"/>
              </a:rPr>
              <a:t>node (</a:t>
            </a:r>
            <a:r>
              <a:rPr lang="zh-CN" altLang="en-US" smtClean="0">
                <a:sym typeface="+mn-ea"/>
              </a:rPr>
              <a:t>第一行是输出，第二行是返回值</a:t>
            </a:r>
            <a:r>
              <a:rPr lang="en-US" altLang="zh-CN" smtClean="0">
                <a:sym typeface="+mn-ea"/>
              </a:rPr>
              <a:t>)</a:t>
            </a:r>
            <a:endParaRPr lang="en-US" altLang="zh-CN" smtClean="0">
              <a:sym typeface="+mn-ea"/>
            </a:endParaRPr>
          </a:p>
          <a:p>
            <a:pPr marL="228600" indent="-228600">
              <a:buSzTx/>
              <a:buFont typeface="Arial" panose="020B0604020202020204" pitchFamily="34" charset="0"/>
              <a:buChar char="•"/>
            </a:pPr>
            <a:endParaRPr lang="en-US" altLang="zh-CN" smtClean="0">
              <a:sym typeface="+mn-ea"/>
            </a:endParaRPr>
          </a:p>
          <a:p>
            <a:pPr marL="228600" indent="-228600">
              <a:buSzTx/>
              <a:buFont typeface="Arial" panose="020B0604020202020204" pitchFamily="34" charset="0"/>
              <a:buChar char="•"/>
            </a:pPr>
            <a:endParaRPr lang="en-US" altLang="zh-CN" smtClean="0">
              <a:sym typeface="+mn-ea"/>
            </a:endParaRPr>
          </a:p>
          <a:p>
            <a:pPr marL="228600" indent="-228600">
              <a:buSzTx/>
              <a:buFont typeface="Arial" panose="020B0604020202020204" pitchFamily="34" charset="0"/>
              <a:buChar char="•"/>
            </a:pPr>
            <a:endParaRPr lang="en-US" altLang="zh-CN" smtClean="0">
              <a:sym typeface="+mn-ea"/>
            </a:endParaRPr>
          </a:p>
          <a:p>
            <a:pPr marL="228600" indent="-228600">
              <a:buSzTx/>
              <a:buFont typeface="Arial" panose="020B0604020202020204" pitchFamily="34" charset="0"/>
              <a:buChar char="•"/>
            </a:pPr>
            <a:endParaRPr lang="en-US" altLang="zh-CN" smtClean="0">
              <a:sym typeface="+mn-ea"/>
            </a:endParaRPr>
          </a:p>
        </p:txBody>
      </p:sp>
      <p:sp>
        <p:nvSpPr>
          <p:cNvPr id="10" name="文本框 9"/>
          <p:cNvSpPr txBox="1"/>
          <p:nvPr>
            <p:custDataLst>
              <p:tags r:id="rId4"/>
            </p:custDataLst>
          </p:nvPr>
        </p:nvSpPr>
        <p:spPr>
          <a:xfrm>
            <a:off x="800102" y="808007"/>
            <a:ext cx="4262438" cy="1603375"/>
          </a:xfrm>
          <a:prstGeom prst="rect">
            <a:avLst/>
          </a:prstGeom>
        </p:spPr>
        <p:txBody>
          <a:bodyPr vert="horz" lIns="91440" tIns="45720" rIns="91440" bIns="45720" rtlCol="0" anchor="ctr">
            <a:normAutofit/>
          </a:bodyPr>
          <a:lstStyle>
            <a:lvl1pPr>
              <a:lnSpc>
                <a:spcPct val="90000"/>
              </a:lnSpc>
              <a:spcBef>
                <a:spcPct val="0"/>
              </a:spcBef>
              <a:buNone/>
              <a:defRPr sz="4000">
                <a:solidFill>
                  <a:srgbClr val="4868A2"/>
                </a:solidFill>
                <a:latin typeface="+mj-lt"/>
                <a:ea typeface="+mj-ea"/>
                <a:cs typeface="+mj-cs"/>
              </a:defRPr>
            </a:lvl1pPr>
          </a:lstStyle>
          <a:p>
            <a:r>
              <a:rPr lang="en-US" altLang="zh-CN" smtClean="0">
                <a:solidFill>
                  <a:srgbClr val="046FB6"/>
                </a:solidFill>
              </a:rPr>
              <a:t>cmd</a:t>
            </a:r>
            <a:r>
              <a:rPr lang="zh-CN" altLang="en-US" smtClean="0">
                <a:solidFill>
                  <a:srgbClr val="046FB6"/>
                </a:solidFill>
              </a:rPr>
              <a:t>命令</a:t>
            </a:r>
            <a:endParaRPr lang="zh-CN" altLang="en-US" smtClean="0">
              <a:solidFill>
                <a:srgbClr val="046FB6"/>
              </a:solidFill>
            </a:endParaRPr>
          </a:p>
        </p:txBody>
      </p:sp>
    </p:spTree>
    <p:custDataLst>
      <p:tags r:id="rId5"/>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en-US" altLang="zh-CN" smtClean="0"/>
              <a:t>node</a:t>
            </a:r>
            <a:r>
              <a:rPr lang="zh-CN" altLang="en-US" smtClean="0"/>
              <a:t>命令</a:t>
            </a:r>
            <a:endParaRPr lang="zh-CN" altLang="en-US"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zh-CN" altLang="en-US" smtClean="0"/>
              <a:t>两次</a:t>
            </a:r>
            <a:r>
              <a:rPr lang="en-US" altLang="zh-CN" smtClean="0"/>
              <a:t>ctrl+c   </a:t>
            </a:r>
            <a:r>
              <a:rPr lang="zh-CN" altLang="en-US" smtClean="0"/>
              <a:t>退出编译模式</a:t>
            </a:r>
            <a:endParaRPr lang="zh-CN" altLang="en-US" smtClean="0"/>
          </a:p>
          <a:p>
            <a:pPr marL="228600" indent="-228600">
              <a:lnSpc>
                <a:spcPct val="150000"/>
              </a:lnSpc>
              <a:buSzTx/>
              <a:buFont typeface="Arial" panose="020B0604020202020204" pitchFamily="34" charset="0"/>
              <a:buChar char="•"/>
            </a:pPr>
            <a:endParaRPr lang="zh-CN" altLang="en-US" smtClean="0"/>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Node.js </a:t>
            </a:r>
            <a:r>
              <a:rPr lang="zh-CN" altLang="en-US"/>
              <a:t>特点</a:t>
            </a:r>
            <a:endParaRPr lang="zh-CN" altLang="en-US"/>
          </a:p>
        </p:txBody>
      </p:sp>
      <p:sp>
        <p:nvSpPr>
          <p:cNvPr id="3" name="内容占位符 2"/>
          <p:cNvSpPr>
            <a:spLocks noGrp="1"/>
          </p:cNvSpPr>
          <p:nvPr>
            <p:ph idx="1"/>
          </p:nvPr>
        </p:nvSpPr>
        <p:spPr/>
        <p:txBody>
          <a:bodyPr/>
          <a:p>
            <a:r>
              <a:rPr lang="zh-CN" altLang="en-US">
                <a:solidFill>
                  <a:srgbClr val="FF0000"/>
                </a:solidFill>
              </a:rPr>
              <a:t>单线程</a:t>
            </a:r>
            <a:endParaRPr lang="zh-CN" altLang="en-US">
              <a:solidFill>
                <a:srgbClr val="FF0000"/>
              </a:solidFill>
            </a:endParaRPr>
          </a:p>
          <a:p>
            <a:endParaRPr lang="zh-CN" altLang="en-US">
              <a:solidFill>
                <a:srgbClr val="FF0000"/>
              </a:solidFill>
            </a:endParaRPr>
          </a:p>
          <a:p>
            <a:r>
              <a:rPr lang="zh-CN" altLang="en-US">
                <a:solidFill>
                  <a:srgbClr val="FF0000"/>
                </a:solidFill>
              </a:rPr>
              <a:t>非阻塞</a:t>
            </a:r>
            <a:r>
              <a:rPr lang="en-US" altLang="zh-CN">
                <a:solidFill>
                  <a:srgbClr val="FF0000"/>
                </a:solidFill>
              </a:rPr>
              <a:t>I/o</a:t>
            </a:r>
            <a:endParaRPr lang="en-US" altLang="zh-CN">
              <a:solidFill>
                <a:srgbClr val="FF0000"/>
              </a:solidFill>
            </a:endParaRPr>
          </a:p>
          <a:p>
            <a:endParaRPr lang="en-US" altLang="zh-CN">
              <a:solidFill>
                <a:srgbClr val="FF0000"/>
              </a:solidFill>
            </a:endParaRPr>
          </a:p>
          <a:p>
            <a:r>
              <a:rPr>
                <a:solidFill>
                  <a:srgbClr val="FF0000"/>
                </a:solidFill>
              </a:rPr>
              <a:t>事件驱动</a:t>
            </a:r>
            <a:endParaRPr>
              <a:solidFill>
                <a:srgbClr val="FF0000"/>
              </a:solidFill>
            </a:endParaRPr>
          </a:p>
          <a:p>
            <a:endParaRPr>
              <a:solidFill>
                <a:srgbClr val="FF0000"/>
              </a:solidFill>
            </a:endParaRPr>
          </a:p>
          <a:p>
            <a:r>
              <a:rPr>
                <a:solidFill>
                  <a:srgbClr val="FF0000"/>
                </a:solidFill>
              </a:rPr>
              <a:t>三个特点其实说的是一个事情，少一个都不行</a:t>
            </a:r>
            <a:endParaRPr>
              <a:solidFill>
                <a:srgbClr val="FF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创建一个服务器</a:t>
            </a:r>
            <a:endParaRPr lang="zh-CN" altLang="en-US"/>
          </a:p>
        </p:txBody>
      </p:sp>
      <p:pic>
        <p:nvPicPr>
          <p:cNvPr id="5" name="图片 4"/>
          <p:cNvPicPr>
            <a:picLocks noChangeAspect="1"/>
          </p:cNvPicPr>
          <p:nvPr/>
        </p:nvPicPr>
        <p:blipFill>
          <a:blip r:embed="rId1"/>
          <a:stretch>
            <a:fillRect/>
          </a:stretch>
        </p:blipFill>
        <p:spPr>
          <a:xfrm>
            <a:off x="838200" y="1479550"/>
            <a:ext cx="5895340" cy="2257425"/>
          </a:xfrm>
          <a:prstGeom prst="rect">
            <a:avLst/>
          </a:prstGeom>
        </p:spPr>
      </p:pic>
      <p:pic>
        <p:nvPicPr>
          <p:cNvPr id="6" name="图片 5"/>
          <p:cNvPicPr>
            <a:picLocks noChangeAspect="1"/>
          </p:cNvPicPr>
          <p:nvPr/>
        </p:nvPicPr>
        <p:blipFill>
          <a:blip r:embed="rId2"/>
          <a:stretch>
            <a:fillRect/>
          </a:stretch>
        </p:blipFill>
        <p:spPr>
          <a:xfrm>
            <a:off x="838200" y="3952240"/>
            <a:ext cx="5895340" cy="937895"/>
          </a:xfrm>
          <a:prstGeom prst="rect">
            <a:avLst/>
          </a:prstGeom>
        </p:spPr>
      </p:pic>
      <p:pic>
        <p:nvPicPr>
          <p:cNvPr id="7" name="图片 6"/>
          <p:cNvPicPr>
            <a:picLocks noChangeAspect="1"/>
          </p:cNvPicPr>
          <p:nvPr/>
        </p:nvPicPr>
        <p:blipFill>
          <a:blip r:embed="rId3"/>
          <a:stretch>
            <a:fillRect/>
          </a:stretch>
        </p:blipFill>
        <p:spPr>
          <a:xfrm>
            <a:off x="838200" y="5104765"/>
            <a:ext cx="5782310" cy="1552575"/>
          </a:xfrm>
          <a:prstGeom prst="rect">
            <a:avLst/>
          </a:prstGeom>
        </p:spPr>
      </p:pic>
      <p:sp>
        <p:nvSpPr>
          <p:cNvPr id="8" name="文本框 7"/>
          <p:cNvSpPr txBox="1"/>
          <p:nvPr/>
        </p:nvSpPr>
        <p:spPr>
          <a:xfrm>
            <a:off x="7071360" y="2280920"/>
            <a:ext cx="1077595" cy="368300"/>
          </a:xfrm>
          <a:prstGeom prst="rect">
            <a:avLst/>
          </a:prstGeom>
          <a:solidFill>
            <a:schemeClr val="accent1">
              <a:lumMod val="60000"/>
              <a:lumOff val="40000"/>
            </a:schemeClr>
          </a:solidFill>
        </p:spPr>
        <p:txBody>
          <a:bodyPr wrap="square" rtlCol="0">
            <a:spAutoFit/>
          </a:bodyPr>
          <a:p>
            <a:r>
              <a:rPr lang="en-US" altLang="zh-CN"/>
              <a:t>     02.js</a:t>
            </a:r>
            <a:endParaRPr lang="en-US" altLang="zh-CN"/>
          </a:p>
        </p:txBody>
      </p:sp>
      <p:sp>
        <p:nvSpPr>
          <p:cNvPr id="9" name="文本框 8"/>
          <p:cNvSpPr txBox="1"/>
          <p:nvPr/>
        </p:nvSpPr>
        <p:spPr>
          <a:xfrm>
            <a:off x="7071360" y="4236720"/>
            <a:ext cx="1530350" cy="368300"/>
          </a:xfrm>
          <a:prstGeom prst="rect">
            <a:avLst/>
          </a:prstGeom>
          <a:solidFill>
            <a:schemeClr val="accent1">
              <a:lumMod val="60000"/>
              <a:lumOff val="40000"/>
            </a:schemeClr>
          </a:solidFill>
        </p:spPr>
        <p:txBody>
          <a:bodyPr wrap="none" rtlCol="0">
            <a:spAutoFit/>
          </a:bodyPr>
          <a:p>
            <a:r>
              <a:rPr lang="zh-CN" altLang="en-US"/>
              <a:t>执行</a:t>
            </a:r>
            <a:r>
              <a:rPr lang="en-US" altLang="zh-CN"/>
              <a:t>02.js</a:t>
            </a:r>
            <a:r>
              <a:rPr lang="zh-CN" altLang="en-US"/>
              <a:t>文件</a:t>
            </a:r>
            <a:endParaRPr lang="zh-CN" altLang="en-US"/>
          </a:p>
        </p:txBody>
      </p:sp>
      <p:sp>
        <p:nvSpPr>
          <p:cNvPr id="10" name="文本框 9"/>
          <p:cNvSpPr txBox="1"/>
          <p:nvPr/>
        </p:nvSpPr>
        <p:spPr>
          <a:xfrm>
            <a:off x="7071360" y="5868035"/>
            <a:ext cx="2926080" cy="365760"/>
          </a:xfrm>
          <a:prstGeom prst="rect">
            <a:avLst/>
          </a:prstGeom>
          <a:solidFill>
            <a:schemeClr val="accent1">
              <a:lumMod val="60000"/>
              <a:lumOff val="40000"/>
            </a:schemeClr>
          </a:solidFill>
        </p:spPr>
        <p:txBody>
          <a:bodyPr wrap="none" rtlCol="0">
            <a:spAutoFit/>
          </a:bodyPr>
          <a:p>
            <a:r>
              <a:rPr lang="zh-CN" altLang="en-US"/>
              <a:t>浏览器访问域名下的端口号</a:t>
            </a:r>
            <a:endParaRPr lang="zh-CN" altLang="en-US"/>
          </a:p>
        </p:txBody>
      </p:sp>
    </p:spTree>
    <p:custDataLst>
      <p:tags r:id="rId4"/>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t>同步与异步</a:t>
            </a:r>
            <a:r>
              <a:rPr lang="en-US" altLang="zh-CN" smtClean="0"/>
              <a:t>I/O</a:t>
            </a:r>
            <a:endParaRPr lang="en-US" altLang="zh-CN"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zh-CN" altLang="en-US" smtClean="0"/>
              <a:t>        Node.js最大的特性就是异步式I/O与事件紧密结合的编程模式。这种模式与传统的同步式IO线性的编程思路有很大的不同，因为控制流很大程度上要靠事件和回调函数来组织，一个逻辑要拆分为若干个单元格。</a:t>
            </a:r>
            <a:endParaRPr lang="zh-CN" altLang="en-US" smtClean="0"/>
          </a:p>
          <a:p>
            <a:pPr marL="228600" indent="-228600">
              <a:lnSpc>
                <a:spcPct val="150000"/>
              </a:lnSpc>
              <a:buSzTx/>
              <a:buFont typeface="Arial" panose="020B0604020202020204" pitchFamily="34" charset="0"/>
              <a:buChar char="•"/>
            </a:pPr>
            <a:r>
              <a:rPr lang="zh-CN" altLang="en-US" smtClean="0"/>
              <a:t>  </a:t>
            </a:r>
            <a:endParaRPr lang="zh-CN" altLang="en-US" smtClean="0"/>
          </a:p>
        </p:txBody>
      </p:sp>
    </p:spTree>
    <p:custDataLst>
      <p:tags r:id="rId3"/>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fontScale="70000"/>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sym typeface="+mn-ea"/>
              </a:rPr>
              <a:t>同步与异步</a:t>
            </a:r>
            <a:r>
              <a:rPr lang="en-US" altLang="zh-CN" smtClean="0">
                <a:sym typeface="+mn-ea"/>
              </a:rPr>
              <a:t>I/O</a:t>
            </a:r>
            <a:br>
              <a:rPr lang="en-US" altLang="zh-CN" smtClean="0"/>
            </a:br>
            <a:endParaRPr lang="en-US" altLang="zh-CN"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fontScale="60000"/>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zh-CN" altLang="en-US" smtClean="0"/>
              <a:t>2.异步式I/O或非阻塞式I/O</a:t>
            </a:r>
            <a:endParaRPr lang="zh-CN" altLang="en-US" smtClean="0"/>
          </a:p>
          <a:p>
            <a:pPr marL="228600" indent="-228600">
              <a:lnSpc>
                <a:spcPct val="150000"/>
              </a:lnSpc>
              <a:buSzTx/>
              <a:buFont typeface="Arial" panose="020B0604020202020204" pitchFamily="34" charset="0"/>
              <a:buChar char="•"/>
            </a:pPr>
            <a:r>
              <a:rPr lang="zh-CN" altLang="en-US" smtClean="0"/>
              <a:t>          针对所有I/O操作不采用阻塞策略，当线程遇到I/O操作时，不会以阻塞的方式等待I/O操作的完成或数据的返回，而只是将IO请求发送给操作系统，继续执行下一条语句，当操作系统完成IO操作时，以事件的形式通知执行IO操作的线程，线程会在特定时候处理这个事件，为了处理异步事件，线程必须有事件循环，不断的检查有没有未处理的事件，依次予以处理。</a:t>
            </a:r>
            <a:endParaRPr lang="zh-CN" altLang="en-US" smtClean="0"/>
          </a:p>
          <a:p>
            <a:pPr marL="228600" indent="-228600">
              <a:lnSpc>
                <a:spcPct val="150000"/>
              </a:lnSpc>
              <a:buSzTx/>
              <a:buFont typeface="Arial" panose="020B0604020202020204" pitchFamily="34" charset="0"/>
              <a:buChar char="•"/>
            </a:pPr>
            <a:r>
              <a:rPr lang="zh-CN" altLang="en-US" smtClean="0"/>
              <a:t> 3.非阻塞与阻塞模式区别</a:t>
            </a:r>
            <a:endParaRPr lang="zh-CN" altLang="en-US" smtClean="0"/>
          </a:p>
          <a:p>
            <a:pPr marL="228600" indent="-228600">
              <a:lnSpc>
                <a:spcPct val="150000"/>
              </a:lnSpc>
              <a:buSzTx/>
              <a:buFont typeface="Arial" panose="020B0604020202020204" pitchFamily="34" charset="0"/>
              <a:buChar char="•"/>
            </a:pPr>
            <a:r>
              <a:rPr lang="zh-CN" altLang="en-US" smtClean="0"/>
              <a:t> 非阻塞模式下，一个线程永远在执行计算操作，这个线程所使用的CPU核心利用率永远是100%，IO以事件的方式通知。</a:t>
            </a:r>
            <a:endParaRPr lang="zh-CN" altLang="en-US" smtClean="0"/>
          </a:p>
          <a:p>
            <a:pPr marL="228600" indent="-228600">
              <a:lnSpc>
                <a:spcPct val="150000"/>
              </a:lnSpc>
              <a:buSzTx/>
              <a:buFont typeface="Arial" panose="020B0604020202020204" pitchFamily="34" charset="0"/>
              <a:buChar char="•"/>
            </a:pPr>
            <a:r>
              <a:rPr lang="zh-CN" altLang="en-US" smtClean="0"/>
              <a:t>  阻塞模式下，多线程往往能提高系统吞吐量，因为一个线程阻塞还有其他线程在工作，多线程可以让CPU资源不被阻塞中的线程浪费。</a:t>
            </a:r>
            <a:endParaRPr lang="zh-CN" altLang="en-US" smtClean="0"/>
          </a:p>
          <a:p>
            <a:pPr marL="228600" indent="-228600">
              <a:lnSpc>
                <a:spcPct val="150000"/>
              </a:lnSpc>
              <a:buSzTx/>
              <a:buFont typeface="Arial" panose="020B0604020202020204" pitchFamily="34" charset="0"/>
              <a:buChar char="•"/>
            </a:pPr>
            <a:r>
              <a:rPr lang="zh-CN" altLang="en-US" smtClean="0"/>
              <a:t>   调度：当前一个工作,在5分钟之后执行</a:t>
            </a:r>
            <a:endParaRPr lang="zh-CN" altLang="en-US" smtClean="0"/>
          </a:p>
        </p:txBody>
      </p:sp>
    </p:spTree>
    <p:custDataLst>
      <p:tags r:id="rId3"/>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sym typeface="+mn-ea"/>
              </a:rPr>
              <a:t>同步与异步</a:t>
            </a:r>
            <a:r>
              <a:rPr lang="en-US" altLang="zh-CN" smtClean="0">
                <a:sym typeface="+mn-ea"/>
              </a:rPr>
              <a:t>I/O</a:t>
            </a:r>
            <a:endParaRPr lang="en-US" altLang="zh-CN" smtClean="0">
              <a:sym typeface="+mn-ea"/>
            </a:endParaRPr>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fontScale="70000"/>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zh-CN" altLang="en-US" smtClean="0"/>
              <a:t>同步式IO与异步式IO区别</a:t>
            </a:r>
            <a:endParaRPr lang="zh-CN" altLang="en-US" smtClean="0"/>
          </a:p>
          <a:p>
            <a:pPr marL="228600" indent="-228600">
              <a:lnSpc>
                <a:spcPct val="150000"/>
              </a:lnSpc>
              <a:buSzTx/>
              <a:buFont typeface="Arial" panose="020B0604020202020204" pitchFamily="34" charset="0"/>
              <a:buChar char="•"/>
            </a:pPr>
            <a:endParaRPr lang="zh-CN" altLang="en-US" smtClean="0"/>
          </a:p>
          <a:p>
            <a:pPr marL="228600" indent="-228600">
              <a:lnSpc>
                <a:spcPct val="150000"/>
              </a:lnSpc>
              <a:buSzTx/>
              <a:buFont typeface="Arial" panose="020B0604020202020204" pitchFamily="34" charset="0"/>
              <a:buChar char="•"/>
            </a:pPr>
            <a:r>
              <a:rPr lang="zh-CN" altLang="en-US" smtClean="0"/>
              <a:t>          同步式IO(阻塞式)                                                          异步式IO(非阻塞)</a:t>
            </a:r>
            <a:endParaRPr lang="zh-CN" altLang="en-US" smtClean="0"/>
          </a:p>
          <a:p>
            <a:pPr marL="228600" indent="-228600">
              <a:lnSpc>
                <a:spcPct val="150000"/>
              </a:lnSpc>
              <a:buSzTx/>
              <a:buFont typeface="Arial" panose="020B0604020202020204" pitchFamily="34" charset="0"/>
              <a:buChar char="•"/>
            </a:pPr>
            <a:r>
              <a:rPr lang="zh-CN" altLang="en-US" smtClean="0"/>
              <a:t>          利用多线程提供吞吐量                                              单线程即可实现高吞吐量</a:t>
            </a:r>
            <a:endParaRPr lang="zh-CN" altLang="en-US" smtClean="0"/>
          </a:p>
          <a:p>
            <a:pPr marL="228600" indent="-228600">
              <a:lnSpc>
                <a:spcPct val="150000"/>
              </a:lnSpc>
              <a:buSzTx/>
              <a:buFont typeface="Arial" panose="020B0604020202020204" pitchFamily="34" charset="0"/>
              <a:buChar char="•"/>
            </a:pPr>
            <a:r>
              <a:rPr lang="zh-CN" altLang="en-US" smtClean="0"/>
              <a:t>          通过事件片分割和线程调度利用多核CPU            通过功能划分利用多核</a:t>
            </a:r>
            <a:endParaRPr lang="zh-CN" altLang="en-US" smtClean="0"/>
          </a:p>
          <a:p>
            <a:pPr marL="228600" indent="-228600">
              <a:lnSpc>
                <a:spcPct val="150000"/>
              </a:lnSpc>
              <a:buSzTx/>
              <a:buFont typeface="Arial" panose="020B0604020202020204" pitchFamily="34" charset="0"/>
              <a:buChar char="•"/>
            </a:pPr>
            <a:r>
              <a:rPr lang="zh-CN" altLang="en-US" smtClean="0"/>
              <a:t>          需要由操作系统调度多线程使用多核CPU            可以将单线程绑定到单核CPU</a:t>
            </a:r>
            <a:endParaRPr lang="zh-CN" altLang="en-US" smtClean="0"/>
          </a:p>
          <a:p>
            <a:pPr marL="228600" indent="-228600">
              <a:lnSpc>
                <a:spcPct val="150000"/>
              </a:lnSpc>
              <a:buSzTx/>
              <a:buFont typeface="Arial" panose="020B0604020202020204" pitchFamily="34" charset="0"/>
              <a:buChar char="•"/>
            </a:pPr>
            <a:r>
              <a:rPr lang="zh-CN" altLang="en-US" smtClean="0"/>
              <a:t>          难以充分利用CPU资源                                               可以充分利用CPU资源</a:t>
            </a:r>
            <a:endParaRPr lang="zh-CN" altLang="en-US" smtClean="0"/>
          </a:p>
          <a:p>
            <a:pPr marL="228600" indent="-228600">
              <a:lnSpc>
                <a:spcPct val="150000"/>
              </a:lnSpc>
              <a:buSzTx/>
              <a:buFont typeface="Arial" panose="020B0604020202020204" pitchFamily="34" charset="0"/>
              <a:buChar char="•"/>
            </a:pPr>
            <a:r>
              <a:rPr lang="zh-CN" altLang="en-US" smtClean="0"/>
              <a:t>          内存轨迹大，数据局部性弱                                     内存轨迹小，数据局部性强    </a:t>
            </a:r>
            <a:endParaRPr lang="zh-CN" altLang="en-US" smtClean="0"/>
          </a:p>
          <a:p>
            <a:pPr marL="228600" indent="-228600">
              <a:lnSpc>
                <a:spcPct val="150000"/>
              </a:lnSpc>
              <a:buSzTx/>
              <a:buFont typeface="Arial" panose="020B0604020202020204" pitchFamily="34" charset="0"/>
              <a:buChar char="•"/>
            </a:pPr>
            <a:r>
              <a:rPr lang="zh-CN" altLang="en-US" smtClean="0"/>
              <a:t>          符合线性的编程思维                                                   不符合传统编程思维</a:t>
            </a:r>
            <a:endParaRPr lang="zh-CN" altLang="en-US" smtClean="0"/>
          </a:p>
        </p:txBody>
      </p:sp>
    </p:spTree>
    <p:custDataLst>
      <p:tags r:id="rId3"/>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回掉函数与事件</a:t>
            </a:r>
            <a:endParaRPr lang="zh-CN" altLang="en-US"/>
          </a:p>
        </p:txBody>
      </p:sp>
      <p:pic>
        <p:nvPicPr>
          <p:cNvPr id="4" name="内容占位符 3"/>
          <p:cNvPicPr>
            <a:picLocks noChangeAspect="1"/>
          </p:cNvPicPr>
          <p:nvPr>
            <p:ph idx="1"/>
          </p:nvPr>
        </p:nvPicPr>
        <p:blipFill>
          <a:blip r:embed="rId1"/>
          <a:stretch>
            <a:fillRect/>
          </a:stretch>
        </p:blipFill>
        <p:spPr>
          <a:xfrm>
            <a:off x="626745" y="1403985"/>
            <a:ext cx="6540500" cy="5195570"/>
          </a:xfrm>
          <a:prstGeom prst="rect">
            <a:avLst/>
          </a:prstGeom>
        </p:spPr>
      </p:pic>
      <p:pic>
        <p:nvPicPr>
          <p:cNvPr id="6" name="图片 5"/>
          <p:cNvPicPr>
            <a:picLocks noChangeAspect="1"/>
          </p:cNvPicPr>
          <p:nvPr/>
        </p:nvPicPr>
        <p:blipFill>
          <a:blip r:embed="rId2"/>
          <a:stretch>
            <a:fillRect/>
          </a:stretch>
        </p:blipFill>
        <p:spPr>
          <a:xfrm>
            <a:off x="7167245" y="5473700"/>
            <a:ext cx="4856480" cy="1125855"/>
          </a:xfrm>
          <a:prstGeom prst="rect">
            <a:avLst/>
          </a:prstGeom>
        </p:spPr>
      </p:pic>
      <p:sp>
        <p:nvSpPr>
          <p:cNvPr id="7" name="文本框 6"/>
          <p:cNvSpPr txBox="1"/>
          <p:nvPr/>
        </p:nvSpPr>
        <p:spPr>
          <a:xfrm>
            <a:off x="7455535" y="1950720"/>
            <a:ext cx="4279265" cy="2837180"/>
          </a:xfrm>
          <a:prstGeom prst="rect">
            <a:avLst/>
          </a:prstGeom>
          <a:noFill/>
        </p:spPr>
        <p:txBody>
          <a:bodyPr wrap="square" rtlCol="0">
            <a:spAutoFit/>
          </a:bodyPr>
          <a:p>
            <a:pPr algn="l"/>
            <a:r>
              <a:rPr lang="en-US" altLang="zh-CN" sz="2000"/>
              <a:t>            </a:t>
            </a:r>
            <a:r>
              <a:rPr lang="zh-CN" altLang="en-US" sz="2000"/>
              <a:t>将异步IO请求发送给了操作系</a:t>
            </a:r>
            <a:endParaRPr lang="zh-CN" altLang="en-US" sz="2000"/>
          </a:p>
          <a:p>
            <a:pPr algn="l"/>
            <a:r>
              <a:rPr lang="zh-CN" altLang="en-US" sz="2000"/>
              <a:t>统，然后立即返回并执行后面的</a:t>
            </a:r>
            <a:endParaRPr lang="zh-CN" altLang="en-US" sz="2000"/>
          </a:p>
          <a:p>
            <a:pPr algn="l"/>
            <a:r>
              <a:rPr lang="en-US" altLang="zh-CN" sz="2000"/>
              <a:t>“console.log('end.')”</a:t>
            </a:r>
            <a:r>
              <a:rPr lang="zh-CN" altLang="en-US" sz="2000"/>
              <a:t>语句，执行完以后进入事件循环，监听事件队列中事</a:t>
            </a:r>
            <a:endParaRPr lang="zh-CN" altLang="en-US" sz="2000"/>
          </a:p>
          <a:p>
            <a:pPr algn="l"/>
            <a:r>
              <a:rPr lang="zh-CN" altLang="en-US" sz="2000"/>
              <a:t>件是否被触发，当 fs 监听到IO请求完</a:t>
            </a:r>
            <a:endParaRPr lang="zh-CN" altLang="en-US" sz="2000"/>
          </a:p>
          <a:p>
            <a:pPr algn="l"/>
            <a:r>
              <a:rPr lang="zh-CN" altLang="en-US" sz="2000"/>
              <a:t>成的事件时。事件循环会主动调用回</a:t>
            </a:r>
            <a:endParaRPr lang="zh-CN" altLang="en-US" sz="2000"/>
          </a:p>
          <a:p>
            <a:pPr algn="l"/>
            <a:r>
              <a:rPr lang="zh-CN" altLang="en-US" sz="2000"/>
              <a:t>调函数完成后续工作。同步则是阻塞，等待函数执行完成后，再继续执行后面的代码段。</a:t>
            </a:r>
            <a:endParaRPr lang="zh-CN" altLang="en-US" sz="2000"/>
          </a:p>
        </p:txBody>
      </p:sp>
    </p:spTree>
    <p:custDataLst>
      <p:tags r:id="rId3"/>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事件</a:t>
            </a:r>
            <a:endParaRPr lang="zh-CN" altLang="en-US"/>
          </a:p>
        </p:txBody>
      </p:sp>
      <p:pic>
        <p:nvPicPr>
          <p:cNvPr id="4" name="内容占位符 3"/>
          <p:cNvPicPr>
            <a:picLocks noChangeAspect="1"/>
          </p:cNvPicPr>
          <p:nvPr>
            <p:ph idx="1"/>
          </p:nvPr>
        </p:nvPicPr>
        <p:blipFill>
          <a:blip r:embed="rId1"/>
          <a:stretch>
            <a:fillRect/>
          </a:stretch>
        </p:blipFill>
        <p:spPr>
          <a:xfrm>
            <a:off x="379730" y="1559560"/>
            <a:ext cx="7397115" cy="4730750"/>
          </a:xfrm>
          <a:prstGeom prst="rect">
            <a:avLst/>
          </a:prstGeom>
        </p:spPr>
      </p:pic>
      <p:pic>
        <p:nvPicPr>
          <p:cNvPr id="5" name="图片 4"/>
          <p:cNvPicPr>
            <a:picLocks noChangeAspect="1"/>
          </p:cNvPicPr>
          <p:nvPr/>
        </p:nvPicPr>
        <p:blipFill>
          <a:blip r:embed="rId2"/>
          <a:stretch>
            <a:fillRect/>
          </a:stretch>
        </p:blipFill>
        <p:spPr>
          <a:xfrm>
            <a:off x="5210810" y="5280660"/>
            <a:ext cx="6887210" cy="1009650"/>
          </a:xfrm>
          <a:prstGeom prst="rect">
            <a:avLst/>
          </a:prstGeom>
        </p:spPr>
      </p:pic>
      <p:sp>
        <p:nvSpPr>
          <p:cNvPr id="6" name="文本框 5"/>
          <p:cNvSpPr txBox="1"/>
          <p:nvPr/>
        </p:nvSpPr>
        <p:spPr>
          <a:xfrm>
            <a:off x="7955915" y="1477645"/>
            <a:ext cx="3806825" cy="3660140"/>
          </a:xfrm>
          <a:prstGeom prst="rect">
            <a:avLst/>
          </a:prstGeom>
          <a:noFill/>
        </p:spPr>
        <p:txBody>
          <a:bodyPr wrap="square" rtlCol="0">
            <a:spAutoFit/>
          </a:bodyPr>
          <a:p>
            <a:pPr algn="l"/>
            <a:r>
              <a:rPr lang="zh-CN" altLang="en-US"/>
              <a:t>Node.js的事件循环机制</a:t>
            </a:r>
            <a:endParaRPr lang="zh-CN" altLang="en-US"/>
          </a:p>
          <a:p>
            <a:pPr algn="l"/>
            <a:r>
              <a:rPr lang="zh-CN" altLang="en-US"/>
              <a:t>                (1)Node.js在什么时候进入事件循环呢？</a:t>
            </a:r>
            <a:endParaRPr lang="zh-CN" altLang="en-US"/>
          </a:p>
          <a:p>
            <a:pPr algn="l"/>
            <a:r>
              <a:rPr lang="zh-CN" altLang="en-US"/>
              <a:t>                        答案是Node.js程序是由事件循环开始，到事件循环结束，所有的逻辑都是事件的回调函数。</a:t>
            </a:r>
            <a:endParaRPr lang="zh-CN" altLang="en-US"/>
          </a:p>
          <a:p>
            <a:pPr algn="l"/>
            <a:endParaRPr lang="zh-CN" altLang="en-US"/>
          </a:p>
          <a:p>
            <a:pPr algn="l"/>
            <a:r>
              <a:rPr lang="zh-CN" altLang="en-US"/>
              <a:t>                (2)如何使用自定义事件呢？</a:t>
            </a:r>
            <a:endParaRPr lang="zh-CN" altLang="en-US"/>
          </a:p>
          <a:p>
            <a:pPr algn="l"/>
            <a:endParaRPr lang="zh-CN" altLang="en-US"/>
          </a:p>
          <a:p>
            <a:pPr algn="l"/>
            <a:r>
              <a:rPr lang="zh-CN" altLang="en-US"/>
              <a:t>                        事件的回调函数在执行的过程中，可能会发出IO请求或直接发射(emit)事件，执行完毕后再返回事件循环。</a:t>
            </a:r>
            <a:endParaRPr lang="zh-CN" altLang="en-US"/>
          </a:p>
        </p:txBody>
      </p:sp>
    </p:spTree>
    <p:custDataLst>
      <p:tags r:id="rId3"/>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t>模块和包</a:t>
            </a:r>
            <a:endParaRPr lang="zh-CN" altLang="en-US"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zh-CN" altLang="en-US" smtClean="0"/>
              <a:t>        概念：模块(Module)和包(Package)是Node.js最重要的支柱。开发一个具有一定规模的程序不可能只用一个文件，通常需要把各个功能拆分、分装、然后组合起来。模块正是为了实现这种方式而诞生，在浏览器JavaScript中，脚本模块的拆分和组合通常使用HTML的script标签来实现，Node.js提供了require函数来调用其他模块，而且模块都是基于文件，机制非常简单，模块和包的区别是透明的，因此经常不作区分</a:t>
            </a:r>
            <a:endParaRPr lang="zh-CN" altLang="en-US" smtClean="0"/>
          </a:p>
        </p:txBody>
      </p:sp>
    </p:spTree>
    <p:custDataLst>
      <p:tags r:id="rId3"/>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t>模块</a:t>
            </a:r>
            <a:endParaRPr lang="zh-CN" altLang="en-US"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zh-CN" altLang="en-US" smtClean="0"/>
              <a:t> 1.什么是模块</a:t>
            </a:r>
            <a:endParaRPr lang="zh-CN" altLang="en-US" smtClean="0"/>
          </a:p>
          <a:p>
            <a:pPr marL="228600" indent="-228600">
              <a:lnSpc>
                <a:spcPct val="150000"/>
              </a:lnSpc>
              <a:buSzTx/>
              <a:buFont typeface="Arial" panose="020B0604020202020204" pitchFamily="34" charset="0"/>
              <a:buChar char="•"/>
            </a:pPr>
            <a:r>
              <a:rPr lang="zh-CN" altLang="en-US" smtClean="0"/>
              <a:t>                  模块是 Node.js 应用程序的基本组成部分，文件和模块是一一对应的。换言之，一个 Node.js 文件就是一个模块，这个文件可能是 JavaScript 代码、JSON 或者编译过的 C/C++ 扩展。</a:t>
            </a:r>
            <a:endParaRPr lang="zh-CN" altLang="en-US" smtClean="0"/>
          </a:p>
          <a:p>
            <a:pPr marL="228600" indent="-228600">
              <a:lnSpc>
                <a:spcPct val="150000"/>
              </a:lnSpc>
              <a:buSzTx/>
              <a:buFont typeface="Arial" panose="020B0604020202020204" pitchFamily="34" charset="0"/>
              <a:buChar char="•"/>
            </a:pPr>
            <a:r>
              <a:rPr lang="zh-CN" altLang="en-US" smtClean="0"/>
              <a:t>                 var http = require('http')，其中 http 是 Node.js 的一个核心模块，其内部是用 C++ 实现的，外部用 JavaScript 封装。我们通过 require 函数获取了这个模块，然后才能使用其中的对象</a:t>
            </a:r>
            <a:endParaRPr lang="zh-CN" altLang="en-US" smtClean="0"/>
          </a:p>
        </p:txBody>
      </p:sp>
    </p:spTree>
    <p:custDataLst>
      <p:tags r:id="rId3"/>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t>创建及加载模块</a:t>
            </a:r>
            <a:endParaRPr lang="zh-CN" altLang="en-US"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zh-CN" altLang="en-US" smtClean="0"/>
              <a:t>1. 创建模块 在 Node.js 中，创建一个模块非常简单，因为一个文件就是一个模块，我们要关注的问题仅仅在于如何在其他文件中获取这个模块。Node.js 提供了 exports 和 require 两个对 象，其中 exports 是模块公开的接口，require 用于从外部获取一个模块的接口</a:t>
            </a:r>
            <a:endParaRPr lang="zh-CN" altLang="en-US" smtClean="0"/>
          </a:p>
        </p:txBody>
      </p:sp>
    </p:spTree>
    <p:custDataLst>
      <p:tags r:id="rId3"/>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18540" y="725170"/>
            <a:ext cx="5782310" cy="2837180"/>
          </a:xfrm>
          <a:prstGeom prst="rect">
            <a:avLst/>
          </a:prstGeom>
          <a:noFill/>
        </p:spPr>
        <p:txBody>
          <a:bodyPr wrap="square" rtlCol="0">
            <a:spAutoFit/>
          </a:bodyPr>
          <a:p>
            <a:pPr algn="l"/>
            <a:r>
              <a:rPr lang="zh-CN" altLang="en-US"/>
              <a:t>让我们以一个例子来了解模块。创建一个 module.js 的文件，内容是： </a:t>
            </a:r>
            <a:endParaRPr lang="zh-CN" altLang="en-US"/>
          </a:p>
          <a:p>
            <a:pPr algn="l"/>
            <a:r>
              <a:rPr lang="zh-CN" altLang="en-US"/>
              <a:t>//module.js  </a:t>
            </a:r>
            <a:endParaRPr lang="zh-CN" altLang="en-US"/>
          </a:p>
          <a:p>
            <a:pPr algn="l"/>
            <a:r>
              <a:rPr lang="zh-CN" altLang="en-US"/>
              <a:t>var name;  </a:t>
            </a:r>
            <a:endParaRPr lang="zh-CN" altLang="en-US"/>
          </a:p>
          <a:p>
            <a:pPr algn="l"/>
            <a:r>
              <a:rPr lang="zh-CN" altLang="en-US"/>
              <a:t>exports.setName = function(thyName) {   </a:t>
            </a:r>
            <a:endParaRPr lang="zh-CN" altLang="en-US"/>
          </a:p>
          <a:p>
            <a:pPr algn="l"/>
            <a:r>
              <a:rPr lang="zh-CN" altLang="en-US"/>
              <a:t>        name = thyName; </a:t>
            </a:r>
            <a:endParaRPr lang="zh-CN" altLang="en-US"/>
          </a:p>
          <a:p>
            <a:pPr algn="l"/>
            <a:r>
              <a:rPr lang="zh-CN" altLang="en-US"/>
              <a:t>};  </a:t>
            </a:r>
            <a:endParaRPr lang="zh-CN" altLang="en-US"/>
          </a:p>
          <a:p>
            <a:pPr algn="l"/>
            <a:r>
              <a:rPr lang="zh-CN" altLang="en-US"/>
              <a:t>exports.sayHello = function() {</a:t>
            </a:r>
            <a:endParaRPr lang="zh-CN" altLang="en-US"/>
          </a:p>
          <a:p>
            <a:pPr algn="l"/>
            <a:r>
              <a:rPr lang="zh-CN" altLang="en-US"/>
              <a:t>       console.log('Hello ' + name); </a:t>
            </a:r>
            <a:endParaRPr lang="zh-CN" altLang="en-US"/>
          </a:p>
          <a:p>
            <a:pPr algn="l"/>
            <a:r>
              <a:rPr lang="zh-CN" altLang="en-US"/>
              <a:t>};</a:t>
            </a:r>
            <a:endParaRPr lang="zh-CN" altLang="en-US"/>
          </a:p>
        </p:txBody>
      </p:sp>
      <p:sp>
        <p:nvSpPr>
          <p:cNvPr id="5" name="文本框 4"/>
          <p:cNvSpPr txBox="1"/>
          <p:nvPr/>
        </p:nvSpPr>
        <p:spPr>
          <a:xfrm>
            <a:off x="1018540" y="3731260"/>
            <a:ext cx="5782310" cy="2562860"/>
          </a:xfrm>
          <a:prstGeom prst="rect">
            <a:avLst/>
          </a:prstGeom>
          <a:noFill/>
        </p:spPr>
        <p:txBody>
          <a:bodyPr wrap="square" rtlCol="0">
            <a:spAutoFit/>
          </a:bodyPr>
          <a:p>
            <a:pPr algn="l"/>
            <a:r>
              <a:rPr lang="zh-CN" altLang="en-US"/>
              <a:t>在同一目录下创建 getmodule.js，内容是： </a:t>
            </a:r>
            <a:endParaRPr lang="zh-CN" altLang="en-US"/>
          </a:p>
          <a:p>
            <a:pPr algn="l"/>
            <a:r>
              <a:rPr lang="zh-CN" altLang="en-US"/>
              <a:t>//getmodule.js  </a:t>
            </a:r>
            <a:endParaRPr lang="zh-CN" altLang="en-US"/>
          </a:p>
          <a:p>
            <a:pPr algn="l"/>
            <a:r>
              <a:rPr lang="zh-CN" altLang="en-US"/>
              <a:t>var myModule = require('./module');  </a:t>
            </a:r>
            <a:endParaRPr lang="zh-CN" altLang="en-US"/>
          </a:p>
          <a:p>
            <a:pPr algn="l"/>
            <a:r>
              <a:rPr lang="zh-CN" altLang="en-US"/>
              <a:t>myModule.setName('BYVoid'); </a:t>
            </a:r>
            <a:endParaRPr lang="zh-CN" altLang="en-US"/>
          </a:p>
          <a:p>
            <a:pPr algn="l"/>
            <a:r>
              <a:rPr lang="zh-CN" altLang="en-US"/>
              <a:t>myModule.sayHello(); </a:t>
            </a:r>
            <a:endParaRPr lang="zh-CN" altLang="en-US"/>
          </a:p>
          <a:p>
            <a:pPr algn="l"/>
            <a:endParaRPr lang="zh-CN" altLang="en-US"/>
          </a:p>
          <a:p>
            <a:pPr algn="l"/>
            <a:r>
              <a:rPr lang="zh-CN" altLang="en-US"/>
              <a:t>运行node getmodule.js，</a:t>
            </a:r>
            <a:endParaRPr lang="zh-CN" altLang="en-US"/>
          </a:p>
          <a:p>
            <a:pPr algn="l"/>
            <a:r>
              <a:rPr lang="zh-CN" altLang="en-US"/>
              <a:t>结果是： </a:t>
            </a:r>
            <a:endParaRPr lang="zh-CN" altLang="en-US"/>
          </a:p>
          <a:p>
            <a:pPr algn="l"/>
            <a:r>
              <a:rPr lang="zh-CN" altLang="en-US"/>
              <a:t>Hello BYVoid </a:t>
            </a:r>
            <a:endParaRPr lang="zh-CN" altLang="en-US"/>
          </a:p>
        </p:txBody>
      </p:sp>
      <p:sp>
        <p:nvSpPr>
          <p:cNvPr id="6" name="文本框 5"/>
          <p:cNvSpPr txBox="1"/>
          <p:nvPr/>
        </p:nvSpPr>
        <p:spPr>
          <a:xfrm>
            <a:off x="6144260" y="2597785"/>
            <a:ext cx="5476875" cy="1920240"/>
          </a:xfrm>
          <a:prstGeom prst="rect">
            <a:avLst/>
          </a:prstGeom>
          <a:solidFill>
            <a:schemeClr val="accent5">
              <a:lumMod val="60000"/>
              <a:lumOff val="40000"/>
            </a:schemeClr>
          </a:solidFill>
        </p:spPr>
        <p:txBody>
          <a:bodyPr wrap="square" rtlCol="0">
            <a:spAutoFit/>
          </a:bodyPr>
          <a:p>
            <a:pPr algn="l"/>
            <a:r>
              <a:rPr lang="zh-CN" altLang="en-US" sz="2000"/>
              <a:t>module.js 通过 exports 对象把 setName 和</a:t>
            </a:r>
            <a:endParaRPr lang="zh-CN" altLang="en-US" sz="2000"/>
          </a:p>
          <a:p>
            <a:pPr algn="l"/>
            <a:r>
              <a:rPr lang="zh-CN" altLang="en-US" sz="2000"/>
              <a:t> sayHello 作为模块的访问接口，在 getmodule.js </a:t>
            </a:r>
            <a:endParaRPr lang="zh-CN" altLang="en-US" sz="2000"/>
          </a:p>
          <a:p>
            <a:pPr algn="l"/>
            <a:r>
              <a:rPr lang="zh-CN" altLang="en-US" sz="2000"/>
              <a:t>中通过 require('./module') 加载这个模块，然后就可以直接访 问 module.js 中 exports 对象的成员函数了</a:t>
            </a:r>
            <a:endParaRPr lang="zh-CN" altLang="en-US" sz="2000"/>
          </a:p>
        </p:txBody>
      </p:sp>
      <p:pic>
        <p:nvPicPr>
          <p:cNvPr id="7" name="图片 6"/>
          <p:cNvPicPr>
            <a:picLocks noChangeAspect="1"/>
          </p:cNvPicPr>
          <p:nvPr/>
        </p:nvPicPr>
        <p:blipFill>
          <a:blip r:embed="rId1"/>
          <a:stretch>
            <a:fillRect/>
          </a:stretch>
        </p:blipFill>
        <p:spPr>
          <a:xfrm>
            <a:off x="4076065" y="5027295"/>
            <a:ext cx="7796530" cy="1061085"/>
          </a:xfrm>
          <a:prstGeom prst="rect">
            <a:avLst/>
          </a:prstGeom>
        </p:spPr>
      </p:pic>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Node.js </a:t>
            </a:r>
            <a:r>
              <a:rPr lang="zh-CN" altLang="en-US">
                <a:sym typeface="+mn-ea"/>
              </a:rPr>
              <a:t>特点之一  </a:t>
            </a:r>
            <a:r>
              <a:rPr lang="en-US" altLang="zh-CN">
                <a:sym typeface="+mn-ea"/>
              </a:rPr>
              <a:t>:  </a:t>
            </a:r>
            <a:r>
              <a:rPr lang="zh-CN" altLang="en-US">
                <a:sym typeface="+mn-ea"/>
              </a:rPr>
              <a:t>单线程</a:t>
            </a:r>
            <a:endParaRPr lang="zh-CN" altLang="en-US">
              <a:sym typeface="+mn-ea"/>
            </a:endParaRPr>
          </a:p>
        </p:txBody>
      </p:sp>
      <p:sp>
        <p:nvSpPr>
          <p:cNvPr id="3" name="内容占位符 2"/>
          <p:cNvSpPr>
            <a:spLocks noGrp="1"/>
          </p:cNvSpPr>
          <p:nvPr>
            <p:ph idx="1"/>
          </p:nvPr>
        </p:nvSpPr>
        <p:spPr/>
        <p:txBody>
          <a:bodyPr/>
          <a:p>
            <a:r>
              <a:rPr lang="en-US" altLang="zh-CN"/>
              <a:t>       </a:t>
            </a:r>
            <a:r>
              <a:rPr lang="zh-CN" altLang="en-US"/>
              <a:t>在</a:t>
            </a:r>
            <a:r>
              <a:rPr lang="en-US" altLang="zh-CN"/>
              <a:t>Java</a:t>
            </a:r>
            <a:r>
              <a:t>、</a:t>
            </a:r>
            <a:r>
              <a:rPr lang="en-US" altLang="zh-CN"/>
              <a:t>PHP</a:t>
            </a:r>
            <a:r>
              <a:t>或者、</a:t>
            </a:r>
            <a:r>
              <a:rPr lang="en-US" altLang="zh-CN"/>
              <a:t>.net</a:t>
            </a:r>
            <a:r>
              <a:t>的服务器端语言中，会为每一个客户端连接创建一个新的线程，而每个线程需要耗费大约</a:t>
            </a:r>
            <a:r>
              <a:rPr lang="en-US" altLang="zh-CN"/>
              <a:t>2MB</a:t>
            </a:r>
            <a:r>
              <a:t>内存。也就是说，理论上，一个</a:t>
            </a:r>
            <a:r>
              <a:rPr lang="en-US" altLang="zh-CN"/>
              <a:t>8GB</a:t>
            </a:r>
            <a:r>
              <a:t>的内存服務器可以同时连接</a:t>
            </a:r>
            <a:r>
              <a:rPr lang="en-US" altLang="zh-CN"/>
              <a:t>4000</a:t>
            </a:r>
            <a:r>
              <a:t>左右的客户端，硬件成本较高</a:t>
            </a:r>
          </a:p>
          <a:p>
            <a:r>
              <a:t>       </a:t>
            </a:r>
            <a:r>
              <a:rPr lang="en-US" altLang="zh-CN"/>
              <a:t>Node.js</a:t>
            </a:r>
            <a:r>
              <a:t>不为每一个客户连接创建一个线程，而仅仅用一个线程，当有用户连接了，就创建一个内部事件，通过非组赛</a:t>
            </a:r>
            <a:r>
              <a:rPr lang="en-US" altLang="zh-CN"/>
              <a:t>I/O</a:t>
            </a:r>
            <a:r>
              <a:t>、事件驱动机制，让</a:t>
            </a:r>
            <a:r>
              <a:rPr lang="en-US" altLang="zh-CN"/>
              <a:t>Node.js</a:t>
            </a:r>
            <a:r>
              <a:t>宏觀上也是并行的，使用</a:t>
            </a:r>
            <a:r>
              <a:rPr lang="en-US" altLang="zh-CN"/>
              <a:t>Node.js</a:t>
            </a:r>
            <a:r>
              <a:t>，一个</a:t>
            </a:r>
            <a:r>
              <a:rPr lang="en-US" altLang="zh-CN"/>
              <a:t>8GB</a:t>
            </a:r>
            <a:r>
              <a:t>的内存服务器，可以同时处理超过</a:t>
            </a:r>
            <a:r>
              <a:rPr lang="en-US" altLang="zh-CN"/>
              <a:t>4</a:t>
            </a:r>
            <a:r>
              <a:t>万个用户的连接</a:t>
            </a:r>
          </a:p>
          <a:p>
            <a:r>
              <a:t>     线程的创建与销毁需要时间，</a:t>
            </a:r>
            <a:r>
              <a:rPr lang="en-US" altLang="zh-CN"/>
              <a:t>Node.js</a:t>
            </a:r>
            <a:r>
              <a:t>的单线程机制节省了大量这方面的时间开销</a:t>
            </a:r>
          </a:p>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MH_Picture_1"/>
          <p:cNvSpPr/>
          <p:nvPr>
            <p:custDataLst>
              <p:tags r:id="rId1"/>
            </p:custDataLst>
          </p:nvPr>
        </p:nvSpPr>
        <p:spPr>
          <a:xfrm>
            <a:off x="853440" y="1444625"/>
            <a:ext cx="5191760" cy="788035"/>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MH_Picture_2"/>
          <p:cNvSpPr/>
          <p:nvPr>
            <p:custDataLst>
              <p:tags r:id="rId3"/>
            </p:custDataLst>
          </p:nvPr>
        </p:nvSpPr>
        <p:spPr>
          <a:xfrm>
            <a:off x="6135688" y="1444626"/>
            <a:ext cx="2482850" cy="4818063"/>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MH_Text_1"/>
          <p:cNvSpPr/>
          <p:nvPr>
            <p:custDataLst>
              <p:tags r:id="rId5"/>
            </p:custDataLst>
          </p:nvPr>
        </p:nvSpPr>
        <p:spPr>
          <a:xfrm>
            <a:off x="8710613" y="1444626"/>
            <a:ext cx="2481262" cy="48180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anchor="ctr">
            <a:normAutofit/>
          </a:bodyPr>
          <a:lstStyle/>
          <a:p>
            <a:pPr marL="228600" indent="-228600" algn="ctr">
              <a:lnSpc>
                <a:spcPct val="150000"/>
              </a:lnSpc>
              <a:spcBef>
                <a:spcPts val="600"/>
              </a:spcBef>
              <a:buSzTx/>
              <a:buFont typeface="Arial" panose="020B0604020202020204" pitchFamily="34" charset="0"/>
              <a:buChar char="•"/>
              <a:defRPr/>
            </a:pPr>
            <a:r>
              <a:rPr lang="zh-CN" altLang="en-US" smtClean="0">
                <a:solidFill>
                  <a:schemeClr val="accent1">
                    <a:lumMod val="75000"/>
                  </a:schemeClr>
                </a:solidFill>
              </a:rPr>
              <a:t>module.exports 初始值为一个空对象 {}</a:t>
            </a:r>
            <a:endParaRPr lang="zh-CN" altLang="en-US" smtClean="0">
              <a:solidFill>
                <a:schemeClr val="accent1">
                  <a:lumMod val="75000"/>
                </a:schemeClr>
              </a:solidFill>
            </a:endParaRPr>
          </a:p>
          <a:p>
            <a:pPr marL="228600" indent="-228600" algn="ctr">
              <a:lnSpc>
                <a:spcPct val="150000"/>
              </a:lnSpc>
              <a:spcBef>
                <a:spcPts val="600"/>
              </a:spcBef>
              <a:buSzTx/>
              <a:buFont typeface="Arial" panose="020B0604020202020204" pitchFamily="34" charset="0"/>
              <a:buChar char="•"/>
              <a:defRPr/>
            </a:pPr>
            <a:r>
              <a:rPr lang="zh-CN" altLang="en-US" smtClean="0">
                <a:solidFill>
                  <a:schemeClr val="accent1">
                    <a:lumMod val="75000"/>
                  </a:schemeClr>
                </a:solidFill>
              </a:rPr>
              <a:t>exports 指向的是 module.exports 的引用</a:t>
            </a:r>
            <a:endParaRPr lang="zh-CN" altLang="en-US" smtClean="0">
              <a:solidFill>
                <a:schemeClr val="accent1">
                  <a:lumMod val="75000"/>
                </a:schemeClr>
              </a:solidFill>
            </a:endParaRPr>
          </a:p>
          <a:p>
            <a:pPr marL="228600" indent="-228600" algn="ctr">
              <a:lnSpc>
                <a:spcPct val="150000"/>
              </a:lnSpc>
              <a:spcBef>
                <a:spcPts val="600"/>
              </a:spcBef>
              <a:buSzTx/>
              <a:buFont typeface="Arial" panose="020B0604020202020204" pitchFamily="34" charset="0"/>
              <a:buChar char="•"/>
              <a:defRPr/>
            </a:pPr>
            <a:r>
              <a:rPr lang="zh-CN" altLang="en-US" smtClean="0">
                <a:solidFill>
                  <a:schemeClr val="accent1">
                    <a:lumMod val="75000"/>
                  </a:schemeClr>
                </a:solidFill>
              </a:rPr>
              <a:t>require() 返回的是 module.exports 而不是 exports</a:t>
            </a:r>
            <a:endParaRPr lang="zh-CN" altLang="en-US" smtClean="0">
              <a:solidFill>
                <a:schemeClr val="accent1">
                  <a:lumMod val="75000"/>
                </a:schemeClr>
              </a:solidFill>
            </a:endParaRPr>
          </a:p>
          <a:p>
            <a:pPr marL="228600" indent="-228600" algn="ctr">
              <a:lnSpc>
                <a:spcPct val="150000"/>
              </a:lnSpc>
              <a:spcBef>
                <a:spcPts val="600"/>
              </a:spcBef>
              <a:buSzTx/>
              <a:buFont typeface="Arial" panose="020B0604020202020204" pitchFamily="34" charset="0"/>
              <a:buChar char="•"/>
              <a:defRPr/>
            </a:pPr>
            <a:endParaRPr lang="zh-CN" altLang="en-US" smtClean="0">
              <a:solidFill>
                <a:schemeClr val="accent1">
                  <a:lumMod val="75000"/>
                </a:schemeClr>
              </a:solidFill>
            </a:endParaRPr>
          </a:p>
          <a:p>
            <a:pPr marL="228600" indent="-228600" algn="ctr">
              <a:lnSpc>
                <a:spcPct val="150000"/>
              </a:lnSpc>
              <a:spcBef>
                <a:spcPts val="600"/>
              </a:spcBef>
              <a:buSzTx/>
              <a:buFont typeface="Arial" panose="020B0604020202020204" pitchFamily="34" charset="0"/>
              <a:buChar char="•"/>
              <a:defRPr/>
            </a:pPr>
            <a:endParaRPr lang="zh-CN" altLang="en-US" smtClean="0">
              <a:solidFill>
                <a:schemeClr val="accent1">
                  <a:lumMod val="75000"/>
                </a:schemeClr>
              </a:solidFill>
            </a:endParaRPr>
          </a:p>
        </p:txBody>
      </p:sp>
      <p:sp>
        <p:nvSpPr>
          <p:cNvPr id="13" name="文本框 12"/>
          <p:cNvSpPr txBox="1"/>
          <p:nvPr>
            <p:custDataLst>
              <p:tags r:id="rId6"/>
            </p:custDataLst>
          </p:nvPr>
        </p:nvSpPr>
        <p:spPr>
          <a:xfrm>
            <a:off x="673101" y="213919"/>
            <a:ext cx="10954459" cy="796011"/>
          </a:xfrm>
          <a:prstGeom prst="rect">
            <a:avLst/>
          </a:prstGeom>
        </p:spPr>
        <p:txBody>
          <a:bodyPr vert="horz" lIns="91440" tIns="45720" rIns="91440" bIns="45720" rtlCol="0" anchor="ctr">
            <a:normAutofit/>
          </a:bodyPr>
          <a:lstStyle>
            <a:defPPr>
              <a:defRPr lang="zh-CN"/>
            </a:defPPr>
            <a:lvl1pPr defTabSz="685800">
              <a:lnSpc>
                <a:spcPct val="90000"/>
              </a:lnSpc>
              <a:spcBef>
                <a:spcPct val="0"/>
              </a:spcBef>
              <a:buNone/>
              <a:defRPr sz="3200" b="0" i="0" baseline="0">
                <a:solidFill>
                  <a:schemeClr val="accent1"/>
                </a:solidFill>
                <a:effectLst/>
                <a:latin typeface="+mj-lt"/>
                <a:ea typeface="+mj-ea"/>
                <a:cs typeface="+mj-cs"/>
              </a:defRPr>
            </a:lvl1pPr>
          </a:lstStyle>
          <a:p>
            <a:pPr algn="ctr">
              <a:spcAft>
                <a:spcPts val="0"/>
              </a:spcAft>
            </a:pPr>
            <a:r>
              <a:rPr lang="zh-CN" altLang="en-US" smtClean="0"/>
              <a:t>exports 和 module.exports 的区别</a:t>
            </a:r>
            <a:endParaRPr lang="zh-CN" altLang="en-US" smtClean="0"/>
          </a:p>
        </p:txBody>
      </p:sp>
    </p:spTree>
    <p:custDataLst>
      <p:tags r:id="rId7"/>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87375" y="823595"/>
            <a:ext cx="10515600" cy="7212965"/>
          </a:xfrm>
        </p:spPr>
        <p:txBody>
          <a:bodyPr>
            <a:normAutofit lnSpcReduction="10000"/>
          </a:bodyPr>
          <a:p>
            <a:r>
              <a:rPr lang="zh-CN" altLang="en-US"/>
              <a:t>2. 单次加载 </a:t>
            </a:r>
            <a:endParaRPr lang="zh-CN" altLang="en-US"/>
          </a:p>
          <a:p>
            <a:r>
              <a:rPr lang="zh-CN" altLang="en-US"/>
              <a:t> require 不会重复加载模块，也就是说无论调用多少次 require，获得的模块都是同一个。 我们在 getmodule.js 的基础上稍作修改： </a:t>
            </a:r>
            <a:endParaRPr lang="zh-CN" altLang="en-US"/>
          </a:p>
          <a:p>
            <a:r>
              <a:rPr lang="zh-CN" altLang="en-US"/>
              <a:t>//loadmodule.js  </a:t>
            </a:r>
            <a:endParaRPr lang="zh-CN" altLang="en-US"/>
          </a:p>
          <a:p>
            <a:r>
              <a:rPr lang="zh-CN" altLang="en-US"/>
              <a:t>var hello1 = require('./module'); </a:t>
            </a:r>
            <a:endParaRPr lang="zh-CN" altLang="en-US"/>
          </a:p>
          <a:p>
            <a:r>
              <a:rPr lang="zh-CN" altLang="en-US"/>
              <a:t>hello1.setName('BYVoid');  </a:t>
            </a:r>
            <a:endParaRPr lang="zh-CN" altLang="en-US"/>
          </a:p>
          <a:p>
            <a:r>
              <a:rPr lang="zh-CN" altLang="en-US"/>
              <a:t>var hello2 = require('./module'); </a:t>
            </a:r>
            <a:endParaRPr lang="zh-CN" altLang="en-US"/>
          </a:p>
          <a:p>
            <a:r>
              <a:rPr lang="zh-CN" altLang="en-US"/>
              <a:t>hello2.setName('BYVoid 2');  </a:t>
            </a:r>
            <a:endParaRPr lang="zh-CN" altLang="en-US"/>
          </a:p>
          <a:p>
            <a:r>
              <a:rPr lang="zh-CN" altLang="en-US"/>
              <a:t>hello1.sayHello(); </a:t>
            </a:r>
            <a:endParaRPr lang="zh-CN" altLang="en-US"/>
          </a:p>
          <a:p>
            <a:r>
              <a:rPr lang="zh-CN" altLang="en-US"/>
              <a:t>运行后发现输出结果是 Hello BYVoid 2，</a:t>
            </a:r>
            <a:endParaRPr lang="zh-CN" altLang="en-US"/>
          </a:p>
          <a:p>
            <a:r>
              <a:rPr lang="zh-CN" altLang="en-US"/>
              <a:t>这是因为变量 hello1 和 hello2 指向的是 同一个实例，因此 hello1.setName 的结果被 hello2.setName 覆盖，终输出结果是 由后者决定的。</a:t>
            </a:r>
            <a:endParaRPr lang="zh-CN" altLang="en-US"/>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17905" y="724535"/>
            <a:ext cx="2415540" cy="583565"/>
          </a:xfrm>
          <a:prstGeom prst="rect">
            <a:avLst/>
          </a:prstGeom>
          <a:noFill/>
        </p:spPr>
        <p:txBody>
          <a:bodyPr wrap="none" rtlCol="0">
            <a:spAutoFit/>
          </a:bodyPr>
          <a:p>
            <a:pPr algn="l"/>
            <a:r>
              <a:rPr lang="zh-CN" altLang="en-US" sz="3200"/>
              <a:t>覆盖 exports </a:t>
            </a:r>
            <a:endParaRPr lang="zh-CN" altLang="en-US" sz="3200"/>
          </a:p>
        </p:txBody>
      </p:sp>
      <p:sp>
        <p:nvSpPr>
          <p:cNvPr id="5" name="文本框 4"/>
          <p:cNvSpPr txBox="1"/>
          <p:nvPr/>
        </p:nvSpPr>
        <p:spPr>
          <a:xfrm>
            <a:off x="503555" y="1357630"/>
            <a:ext cx="5454015" cy="4206240"/>
          </a:xfrm>
          <a:prstGeom prst="rect">
            <a:avLst/>
          </a:prstGeom>
          <a:noFill/>
        </p:spPr>
        <p:txBody>
          <a:bodyPr wrap="square" rtlCol="0">
            <a:spAutoFit/>
          </a:bodyPr>
          <a:p>
            <a:pPr algn="l"/>
            <a:r>
              <a:rPr lang="zh-CN" altLang="en-US"/>
              <a:t>有时候我们只是想把一个对象封装到模块中，例如：</a:t>
            </a:r>
            <a:endParaRPr lang="zh-CN" altLang="en-US"/>
          </a:p>
          <a:p>
            <a:pPr algn="l"/>
            <a:r>
              <a:rPr lang="zh-CN" altLang="en-US"/>
              <a:t> </a:t>
            </a:r>
            <a:endParaRPr lang="zh-CN" altLang="en-US"/>
          </a:p>
          <a:p>
            <a:pPr algn="l"/>
            <a:r>
              <a:rPr lang="zh-CN" altLang="en-US"/>
              <a:t>//</a:t>
            </a:r>
            <a:r>
              <a:rPr lang="en-US" altLang="zh-CN"/>
              <a:t>hello</a:t>
            </a:r>
            <a:r>
              <a:rPr lang="zh-CN" altLang="en-US"/>
              <a:t>.js  </a:t>
            </a:r>
            <a:endParaRPr lang="zh-CN" altLang="en-US"/>
          </a:p>
          <a:p>
            <a:pPr algn="l"/>
            <a:endParaRPr lang="zh-CN" altLang="en-US"/>
          </a:p>
          <a:p>
            <a:pPr algn="l"/>
            <a:r>
              <a:rPr lang="zh-CN" altLang="en-US"/>
              <a:t>function Hello() {  </a:t>
            </a:r>
            <a:endParaRPr lang="zh-CN" altLang="en-US"/>
          </a:p>
          <a:p>
            <a:pPr algn="l"/>
            <a:r>
              <a:rPr lang="zh-CN" altLang="en-US"/>
              <a:t>       var name;     </a:t>
            </a:r>
            <a:endParaRPr lang="zh-CN" altLang="en-US"/>
          </a:p>
          <a:p>
            <a:pPr algn="l"/>
            <a:r>
              <a:rPr lang="zh-CN" altLang="en-US"/>
              <a:t>       this.setName = function (thyName) {  </a:t>
            </a:r>
            <a:endParaRPr lang="zh-CN" altLang="en-US"/>
          </a:p>
          <a:p>
            <a:pPr algn="l"/>
            <a:r>
              <a:rPr lang="zh-CN" altLang="en-US"/>
              <a:t>         name = thyName;  </a:t>
            </a:r>
            <a:endParaRPr lang="zh-CN" altLang="en-US"/>
          </a:p>
          <a:p>
            <a:pPr algn="l"/>
            <a:r>
              <a:rPr lang="zh-CN" altLang="en-US"/>
              <a:t>             };   </a:t>
            </a:r>
            <a:endParaRPr lang="zh-CN" altLang="en-US"/>
          </a:p>
          <a:p>
            <a:pPr algn="l"/>
            <a:r>
              <a:rPr lang="zh-CN" altLang="en-US"/>
              <a:t>      this.sayHello = function () {     </a:t>
            </a:r>
            <a:endParaRPr lang="zh-CN" altLang="en-US"/>
          </a:p>
          <a:p>
            <a:pPr algn="l"/>
            <a:r>
              <a:rPr lang="zh-CN" altLang="en-US"/>
              <a:t>      console.log('Hello ' + name);   </a:t>
            </a:r>
            <a:endParaRPr lang="zh-CN" altLang="en-US"/>
          </a:p>
          <a:p>
            <a:pPr algn="l"/>
            <a:r>
              <a:rPr lang="zh-CN" altLang="en-US"/>
              <a:t>             }; </a:t>
            </a:r>
            <a:endParaRPr lang="zh-CN" altLang="en-US"/>
          </a:p>
          <a:p>
            <a:pPr algn="l"/>
            <a:r>
              <a:rPr lang="zh-CN" altLang="en-US"/>
              <a:t>};  </a:t>
            </a:r>
            <a:endParaRPr lang="zh-CN" altLang="en-US"/>
          </a:p>
          <a:p>
            <a:pPr algn="l"/>
            <a:r>
              <a:rPr lang="en-US" altLang="zh-CN"/>
              <a:t>//exports.hello=Hello</a:t>
            </a:r>
            <a:endParaRPr lang="en-US" altLang="zh-CN"/>
          </a:p>
          <a:p>
            <a:pPr algn="l"/>
            <a:r>
              <a:rPr lang="zh-CN" altLang="en-US"/>
              <a:t>module.exports = Hello;</a:t>
            </a:r>
            <a:endParaRPr lang="zh-CN" altLang="en-US"/>
          </a:p>
        </p:txBody>
      </p:sp>
      <p:sp>
        <p:nvSpPr>
          <p:cNvPr id="6" name="文本框 5"/>
          <p:cNvSpPr txBox="1"/>
          <p:nvPr/>
        </p:nvSpPr>
        <p:spPr>
          <a:xfrm>
            <a:off x="6689725" y="882650"/>
            <a:ext cx="4504690" cy="2562860"/>
          </a:xfrm>
          <a:prstGeom prst="rect">
            <a:avLst/>
          </a:prstGeom>
          <a:noFill/>
        </p:spPr>
        <p:txBody>
          <a:bodyPr wrap="square" rtlCol="0">
            <a:spAutoFit/>
          </a:bodyPr>
          <a:p>
            <a:pPr algn="l"/>
            <a:r>
              <a:rPr lang="zh-CN" altLang="en-US"/>
              <a:t>//gethello.js  </a:t>
            </a:r>
            <a:endParaRPr lang="zh-CN" altLang="en-US"/>
          </a:p>
          <a:p>
            <a:pPr algn="l"/>
            <a:endParaRPr lang="zh-CN" altLang="en-US"/>
          </a:p>
          <a:p>
            <a:pPr algn="l"/>
            <a:r>
              <a:rPr lang="zh-CN" altLang="en-US"/>
              <a:t>var Hello = require('./hello'); </a:t>
            </a:r>
            <a:endParaRPr lang="zh-CN" altLang="en-US"/>
          </a:p>
          <a:p>
            <a:pPr algn="l"/>
            <a:r>
              <a:rPr lang="zh-CN" altLang="en-US"/>
              <a:t> </a:t>
            </a:r>
            <a:endParaRPr lang="zh-CN" altLang="en-US"/>
          </a:p>
          <a:p>
            <a:pPr algn="l"/>
            <a:r>
              <a:rPr lang="zh-CN" altLang="en-US"/>
              <a:t>hello = new Hello(); </a:t>
            </a:r>
            <a:r>
              <a:rPr lang="en-US" altLang="zh-CN"/>
              <a:t>//</a:t>
            </a:r>
            <a:r>
              <a:rPr lang="zh-CN" altLang="en-US"/>
              <a:t>获得这个对象</a:t>
            </a:r>
            <a:endParaRPr lang="zh-CN" altLang="en-US"/>
          </a:p>
          <a:p>
            <a:pPr algn="l"/>
            <a:endParaRPr lang="zh-CN" altLang="en-US"/>
          </a:p>
          <a:p>
            <a:pPr algn="l"/>
            <a:r>
              <a:rPr lang="zh-CN" altLang="en-US"/>
              <a:t>hello.setName('BYVoid'); </a:t>
            </a:r>
            <a:endParaRPr lang="zh-CN" altLang="en-US"/>
          </a:p>
          <a:p>
            <a:pPr algn="l"/>
            <a:endParaRPr lang="zh-CN" altLang="en-US"/>
          </a:p>
          <a:p>
            <a:pPr algn="l"/>
            <a:r>
              <a:rPr lang="zh-CN" altLang="en-US"/>
              <a:t>hello.sayHello(); </a:t>
            </a:r>
            <a:endParaRPr lang="zh-CN" altLang="en-US"/>
          </a:p>
        </p:txBody>
      </p:sp>
      <p:sp>
        <p:nvSpPr>
          <p:cNvPr id="7" name="文本框 6"/>
          <p:cNvSpPr txBox="1"/>
          <p:nvPr/>
        </p:nvSpPr>
        <p:spPr>
          <a:xfrm>
            <a:off x="4895215" y="3600450"/>
            <a:ext cx="6731635" cy="2776220"/>
          </a:xfrm>
          <a:prstGeom prst="rect">
            <a:avLst/>
          </a:prstGeom>
          <a:noFill/>
        </p:spPr>
        <p:txBody>
          <a:bodyPr wrap="square" rtlCol="0">
            <a:spAutoFit/>
          </a:bodyPr>
          <a:p>
            <a:pPr algn="l"/>
            <a:r>
              <a:rPr lang="en-US" altLang="zh-CN" sz="1600"/>
              <a:t>          </a:t>
            </a:r>
            <a:r>
              <a:rPr lang="zh-CN" altLang="en-US" sz="1600"/>
              <a:t>模块接口的唯一变化是使用 module.exports = Hello 代替了 </a:t>
            </a:r>
            <a:endParaRPr lang="zh-CN" altLang="en-US" sz="1600"/>
          </a:p>
          <a:p>
            <a:pPr algn="l"/>
            <a:r>
              <a:rPr lang="zh-CN" altLang="en-US" sz="1600"/>
              <a:t>exports.Hello= Hello。在外部引用该模块时，其接口对象就是</a:t>
            </a:r>
            <a:endParaRPr lang="zh-CN" altLang="en-US" sz="1600"/>
          </a:p>
          <a:p>
            <a:pPr algn="l"/>
            <a:r>
              <a:rPr lang="zh-CN" altLang="en-US" sz="1600"/>
              <a:t>要输出的 Hello 对象本身，而不是原先的 exports</a:t>
            </a:r>
            <a:endParaRPr lang="zh-CN" altLang="en-US" sz="1600"/>
          </a:p>
          <a:p>
            <a:pPr algn="l"/>
            <a:r>
              <a:rPr lang="zh-CN" altLang="en-US" sz="1600"/>
              <a:t>        事实上，exports 本身仅仅是一个普通的空对象，即 {}，它专门用来声明接口，本 质上是通过它为模块闭包①的内部建立了一个有限的访问接口。因为它没有任何特殊的地方， 所以可以用其他东西来代替，譬如我们上面例子中的 Hello 对象</a:t>
            </a:r>
            <a:endParaRPr lang="zh-CN" altLang="en-US" sz="1600"/>
          </a:p>
          <a:p>
            <a:pPr algn="l"/>
            <a:r>
              <a:rPr lang="zh-CN" altLang="en-US" sz="1600"/>
              <a:t>          不可以通过对 exports 直接赋值代替对 module.exports 赋值。 exports 实际上只是一个和 module.exports 指向同一个对象的变量， 它本身会在模块执行结束后释放，但 module 不会，因此只能通过指定 module.exports 来改变访问接口</a:t>
            </a:r>
            <a:endParaRPr lang="zh-CN" altLang="en-US" sz="1600"/>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t>创建包</a:t>
            </a:r>
            <a:endParaRPr lang="zh-CN" altLang="en-US"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fontScale="50000"/>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en-US" altLang="zh-CN" smtClean="0"/>
              <a:t>          </a:t>
            </a:r>
            <a:r>
              <a:rPr lang="zh-CN" altLang="en-US" smtClean="0"/>
              <a:t>包是在模块基础上更深一步的抽象，Node.js 的包类似于 C/C++ 的函数库或者 Java/.Net 的类库。它将某个独立的功能封装起来，用于发布、更新、依赖管理和版本控制。Node.js 根 据 CommonJS 规范实现了包机制，开发了 npm来解决包的发布和获取需求。</a:t>
            </a:r>
            <a:endParaRPr lang="zh-CN" altLang="en-US" smtClean="0"/>
          </a:p>
          <a:p>
            <a:pPr marL="228600" indent="-228600">
              <a:lnSpc>
                <a:spcPct val="150000"/>
              </a:lnSpc>
              <a:buSzTx/>
              <a:buFont typeface="Arial" panose="020B0604020202020204" pitchFamily="34" charset="0"/>
              <a:buChar char="•"/>
            </a:pPr>
            <a:r>
              <a:rPr lang="zh-CN" altLang="en-US" smtClean="0"/>
              <a:t>          Node.js 的包是一个目录，其中包含一个 JSON 格式的包说明文件 package.json。严格符合 CommonJS 规范的包应该具备以下特征：</a:t>
            </a:r>
            <a:endParaRPr lang="zh-CN" altLang="en-US" smtClean="0"/>
          </a:p>
          <a:p>
            <a:pPr marL="228600" indent="-228600">
              <a:lnSpc>
                <a:spcPct val="150000"/>
              </a:lnSpc>
              <a:buSzTx/>
              <a:buFont typeface="Arial" panose="020B0604020202020204" pitchFamily="34" charset="0"/>
              <a:buChar char="•"/>
            </a:pPr>
            <a:r>
              <a:rPr lang="zh-CN" altLang="en-US" smtClean="0"/>
              <a:t>     </a:t>
            </a:r>
            <a:r>
              <a:rPr lang="en-US" altLang="zh-CN" smtClean="0"/>
              <a:t>1.</a:t>
            </a:r>
            <a:r>
              <a:rPr lang="zh-CN" altLang="en-US" smtClean="0"/>
              <a:t>package.json 必须在包的顶层目录下；</a:t>
            </a:r>
            <a:endParaRPr lang="zh-CN" altLang="en-US" smtClean="0"/>
          </a:p>
          <a:p>
            <a:pPr marL="228600" indent="-228600">
              <a:lnSpc>
                <a:spcPct val="150000"/>
              </a:lnSpc>
              <a:buSzTx/>
              <a:buFont typeface="Arial" panose="020B0604020202020204" pitchFamily="34" charset="0"/>
              <a:buChar char="•"/>
            </a:pPr>
            <a:r>
              <a:rPr lang="zh-CN" altLang="en-US" smtClean="0"/>
              <a:t>     </a:t>
            </a:r>
            <a:r>
              <a:rPr lang="en-US" altLang="zh-CN" smtClean="0"/>
              <a:t>2.</a:t>
            </a:r>
            <a:r>
              <a:rPr lang="zh-CN" altLang="en-US" smtClean="0"/>
              <a:t> 二进制文件应该在 bin 目录下；</a:t>
            </a:r>
            <a:endParaRPr lang="zh-CN" altLang="en-US" smtClean="0"/>
          </a:p>
          <a:p>
            <a:pPr marL="228600" indent="-228600">
              <a:lnSpc>
                <a:spcPct val="150000"/>
              </a:lnSpc>
              <a:buSzTx/>
              <a:buFont typeface="Arial" panose="020B0604020202020204" pitchFamily="34" charset="0"/>
              <a:buChar char="•"/>
            </a:pPr>
            <a:r>
              <a:rPr lang="zh-CN" altLang="en-US" smtClean="0"/>
              <a:t>     </a:t>
            </a:r>
            <a:r>
              <a:rPr lang="en-US" altLang="zh-CN" smtClean="0"/>
              <a:t>3.</a:t>
            </a:r>
            <a:r>
              <a:rPr lang="zh-CN" altLang="en-US" smtClean="0"/>
              <a:t> JavaScript 代码应该在 lib 目录下；</a:t>
            </a:r>
            <a:endParaRPr lang="zh-CN" altLang="en-US" smtClean="0"/>
          </a:p>
          <a:p>
            <a:pPr marL="228600" indent="-228600">
              <a:lnSpc>
                <a:spcPct val="150000"/>
              </a:lnSpc>
              <a:buSzTx/>
              <a:buFont typeface="Arial" panose="020B0604020202020204" pitchFamily="34" charset="0"/>
              <a:buChar char="•"/>
            </a:pPr>
            <a:r>
              <a:rPr lang="en-US" altLang="zh-CN" smtClean="0"/>
              <a:t>     4.</a:t>
            </a:r>
            <a:r>
              <a:rPr lang="zh-CN" altLang="en-US" smtClean="0"/>
              <a:t> 文档应该在 doc 目录下；</a:t>
            </a:r>
            <a:endParaRPr lang="zh-CN" altLang="en-US" smtClean="0"/>
          </a:p>
          <a:p>
            <a:pPr marL="228600" indent="-228600">
              <a:lnSpc>
                <a:spcPct val="150000"/>
              </a:lnSpc>
              <a:buSzTx/>
              <a:buFont typeface="Arial" panose="020B0604020202020204" pitchFamily="34" charset="0"/>
              <a:buChar char="•"/>
            </a:pPr>
            <a:r>
              <a:rPr lang="zh-CN" altLang="en-US" smtClean="0"/>
              <a:t>     </a:t>
            </a:r>
            <a:r>
              <a:rPr lang="en-US" altLang="zh-CN" smtClean="0"/>
              <a:t>5.</a:t>
            </a:r>
            <a:r>
              <a:rPr lang="zh-CN" altLang="en-US" smtClean="0"/>
              <a:t> 单元测试应该在 test 目录下。</a:t>
            </a:r>
            <a:endParaRPr lang="zh-CN" altLang="en-US" smtClean="0"/>
          </a:p>
          <a:p>
            <a:pPr marL="228600" indent="-228600">
              <a:lnSpc>
                <a:spcPct val="150000"/>
              </a:lnSpc>
              <a:buSzTx/>
              <a:buFont typeface="Arial" panose="020B0604020202020204" pitchFamily="34" charset="0"/>
              <a:buChar char="•"/>
            </a:pPr>
            <a:r>
              <a:rPr lang="zh-CN" altLang="en-US" smtClean="0"/>
              <a:t> Node.js 对包的要求并没有这么严格，只要顶层目录下有 package.json，并符合一些</a:t>
            </a:r>
            <a:endParaRPr lang="zh-CN" altLang="en-US" smtClean="0"/>
          </a:p>
          <a:p>
            <a:pPr marL="228600" indent="-228600">
              <a:lnSpc>
                <a:spcPct val="150000"/>
              </a:lnSpc>
              <a:buSzTx/>
              <a:buFont typeface="Arial" panose="020B0604020202020204" pitchFamily="34" charset="0"/>
              <a:buChar char="•"/>
            </a:pPr>
            <a:r>
              <a:rPr lang="zh-CN" altLang="en-US" smtClean="0"/>
              <a:t>规范即可。当然为了提高兼容性，我们还是建议你在制作包的时候，严格遵守 CommonJS 规范。  </a:t>
            </a:r>
            <a:endParaRPr lang="zh-CN" altLang="en-US" smtClean="0"/>
          </a:p>
        </p:txBody>
      </p:sp>
    </p:spTree>
    <p:custDataLst>
      <p:tags r:id="rId3"/>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15010" y="751205"/>
            <a:ext cx="10749915" cy="5459730"/>
          </a:xfrm>
          <a:prstGeom prst="rect">
            <a:avLst/>
          </a:prstGeom>
          <a:noFill/>
        </p:spPr>
        <p:txBody>
          <a:bodyPr wrap="square" rtlCol="0">
            <a:spAutoFit/>
          </a:bodyPr>
          <a:p>
            <a:pPr algn="l"/>
            <a:r>
              <a:rPr lang="zh-CN" altLang="en-US" sz="2800"/>
              <a:t>1. 作为文件夹的模块</a:t>
            </a:r>
            <a:endParaRPr lang="zh-CN" altLang="en-US" sz="2800"/>
          </a:p>
          <a:p>
            <a:pPr algn="l"/>
            <a:endParaRPr lang="zh-CN" altLang="en-US"/>
          </a:p>
          <a:p>
            <a:pPr algn="l"/>
            <a:r>
              <a:rPr lang="zh-CN" altLang="en-US"/>
              <a:t>          模块与文件是一一对应的。文件不仅可以是 JavaScript 代码或二进制代码，还可以是一 个文件夹。</a:t>
            </a:r>
            <a:endParaRPr lang="zh-CN" altLang="en-US"/>
          </a:p>
          <a:p>
            <a:pPr algn="l"/>
            <a:r>
              <a:rPr lang="zh-CN" altLang="en-US"/>
              <a:t>最简单的包，就是一个作为文件夹的模块。</a:t>
            </a:r>
            <a:endParaRPr lang="zh-CN" altLang="en-US"/>
          </a:p>
          <a:p>
            <a:pPr algn="l"/>
            <a:r>
              <a:rPr lang="zh-CN" altLang="en-US"/>
              <a:t>下面我们来看一个例子，建立一个叫 做 somepackage 的文件夹，在其中创建 index.js，内容如下： </a:t>
            </a:r>
            <a:endParaRPr lang="zh-CN" altLang="en-US"/>
          </a:p>
          <a:p>
            <a:pPr algn="l"/>
            <a:endParaRPr lang="zh-CN" altLang="en-US"/>
          </a:p>
          <a:p>
            <a:pPr algn="l"/>
            <a:r>
              <a:rPr lang="zh-CN" altLang="en-US"/>
              <a:t>//somepackage/index.js  </a:t>
            </a:r>
            <a:endParaRPr lang="zh-CN" altLang="en-US"/>
          </a:p>
          <a:p>
            <a:pPr algn="l"/>
            <a:r>
              <a:rPr lang="zh-CN" altLang="en-US"/>
              <a:t>exports.hello = function() {  </a:t>
            </a:r>
            <a:endParaRPr lang="zh-CN" altLang="en-US"/>
          </a:p>
          <a:p>
            <a:pPr algn="l"/>
            <a:r>
              <a:rPr lang="zh-CN" altLang="en-US"/>
              <a:t>          console.log('Hello.');</a:t>
            </a:r>
            <a:endParaRPr lang="zh-CN" altLang="en-US"/>
          </a:p>
          <a:p>
            <a:pPr algn="l"/>
            <a:r>
              <a:rPr lang="zh-CN" altLang="en-US"/>
              <a:t> }; </a:t>
            </a:r>
            <a:endParaRPr lang="zh-CN" altLang="en-US"/>
          </a:p>
          <a:p>
            <a:pPr algn="l"/>
            <a:r>
              <a:rPr lang="zh-CN" altLang="en-US"/>
              <a:t>然后在 somepackage 之外建立 getpackage.js，内容如下： </a:t>
            </a:r>
            <a:endParaRPr lang="zh-CN" altLang="en-US"/>
          </a:p>
          <a:p>
            <a:pPr algn="l"/>
            <a:r>
              <a:rPr lang="zh-CN" altLang="en-US"/>
              <a:t>//getpackage.js  </a:t>
            </a:r>
            <a:endParaRPr lang="zh-CN" altLang="en-US"/>
          </a:p>
          <a:p>
            <a:pPr algn="l"/>
            <a:r>
              <a:rPr lang="zh-CN" altLang="en-US"/>
              <a:t>var somePackage = require('./somepackage');  </a:t>
            </a:r>
            <a:endParaRPr lang="zh-CN" altLang="en-US"/>
          </a:p>
          <a:p>
            <a:pPr algn="l"/>
            <a:r>
              <a:rPr lang="zh-CN" altLang="en-US"/>
              <a:t>somePackage.hello(); </a:t>
            </a:r>
            <a:endParaRPr lang="zh-CN" altLang="en-US"/>
          </a:p>
          <a:p>
            <a:pPr algn="l"/>
            <a:endParaRPr lang="zh-CN" altLang="en-US"/>
          </a:p>
          <a:p>
            <a:pPr algn="l"/>
            <a:r>
              <a:rPr lang="zh-CN" altLang="en-US"/>
              <a:t>运行 node  getpackage.js，控制台将输出结果 Hello.。</a:t>
            </a:r>
            <a:endParaRPr lang="zh-CN" altLang="en-US"/>
          </a:p>
          <a:p>
            <a:pPr algn="l"/>
            <a:r>
              <a:rPr lang="zh-CN" altLang="en-US"/>
              <a:t>我们使用这种方法可以把文件夹封装为一个模块，即所谓的包。</a:t>
            </a:r>
            <a:endParaRPr lang="zh-CN" altLang="en-US"/>
          </a:p>
          <a:p>
            <a:pPr algn="l"/>
            <a:r>
              <a:rPr lang="zh-CN" altLang="en-US"/>
              <a:t>包通常是一些模块的集 合，在模块的基础上提供了更高层的抽象，相当于提供了一些固定接口的函数库。</a:t>
            </a:r>
            <a:endParaRPr lang="zh-CN" altLang="en-US"/>
          </a:p>
          <a:p>
            <a:pPr algn="l"/>
            <a:r>
              <a:rPr lang="zh-CN" altLang="en-US"/>
              <a:t>通过定制 package.json，我们可以创建更复杂、更完善、更符合规范的包用于发布</a:t>
            </a:r>
            <a:endParaRPr lang="zh-CN" altLang="en-US"/>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137795"/>
            <a:ext cx="10515600" cy="6565265"/>
          </a:xfrm>
        </p:spPr>
        <p:txBody>
          <a:bodyPr>
            <a:normAutofit fontScale="70000"/>
          </a:bodyPr>
          <a:p>
            <a:r>
              <a:rPr lang="en-US" altLang="zh-CN"/>
              <a:t>          </a:t>
            </a:r>
            <a:r>
              <a:rPr lang="zh-CN" altLang="en-US"/>
              <a:t>Node.js 在调用某个包时，会首先检查包中 package.json 文件的 main 字段，将其作为 包的接口模块，</a:t>
            </a:r>
            <a:r>
              <a:rPr lang="zh-CN" altLang="en-US">
                <a:solidFill>
                  <a:srgbClr val="FF0000"/>
                </a:solidFill>
              </a:rPr>
              <a:t>如果 package.json 或 main 字段不存在，会尝试寻找 index.js 或 index.node 作 为包的接口</a:t>
            </a:r>
            <a:endParaRPr lang="zh-CN" altLang="en-US">
              <a:solidFill>
                <a:srgbClr val="FF0000"/>
              </a:solidFill>
            </a:endParaRPr>
          </a:p>
          <a:p>
            <a:r>
              <a:rPr lang="zh-CN" altLang="en-US"/>
              <a:t>          package.json 是 CommonJS 规定的用来描述包的文件，完全符合规范的 package.json 文 件应该含有以下字段。</a:t>
            </a:r>
            <a:endParaRPr lang="zh-CN" altLang="en-US"/>
          </a:p>
          <a:p>
            <a:r>
              <a:rPr lang="en-US" altLang="zh-CN"/>
              <a:t>1.</a:t>
            </a:r>
            <a:r>
              <a:rPr lang="zh-CN" altLang="en-US"/>
              <a:t> name：包的名称，必须是唯一的，由小写英文字母、数字和下划线组成，不能包含 空格。 </a:t>
            </a:r>
            <a:endParaRPr lang="zh-CN" altLang="en-US"/>
          </a:p>
          <a:p>
            <a:r>
              <a:rPr lang="en-US" altLang="zh-CN"/>
              <a:t>2. </a:t>
            </a:r>
            <a:r>
              <a:rPr lang="zh-CN" altLang="en-US"/>
              <a:t>description：包的简要说明。</a:t>
            </a:r>
            <a:endParaRPr lang="zh-CN" altLang="en-US"/>
          </a:p>
          <a:p>
            <a:r>
              <a:rPr lang="en-US" altLang="zh-CN"/>
              <a:t>3.</a:t>
            </a:r>
            <a:r>
              <a:rPr lang="zh-CN" altLang="en-US"/>
              <a:t> version：符合语义化版本识别①规范的版本字符串。</a:t>
            </a:r>
            <a:endParaRPr lang="zh-CN" altLang="en-US"/>
          </a:p>
          <a:p>
            <a:r>
              <a:rPr lang="en-US" altLang="zh-CN"/>
              <a:t>4.</a:t>
            </a:r>
            <a:r>
              <a:rPr lang="zh-CN" altLang="en-US"/>
              <a:t> keywords：关键字数组，通常用于搜索。</a:t>
            </a:r>
            <a:endParaRPr lang="zh-CN" altLang="en-US"/>
          </a:p>
          <a:p>
            <a:r>
              <a:rPr lang="en-US" altLang="zh-CN"/>
              <a:t>5.</a:t>
            </a:r>
            <a:r>
              <a:rPr lang="zh-CN" altLang="en-US"/>
              <a:t> maintainers：维护者数组，每个元素要包含 name、email （可选）、web （可选） 字段。</a:t>
            </a:r>
            <a:endParaRPr lang="zh-CN" altLang="en-US"/>
          </a:p>
          <a:p>
            <a:r>
              <a:rPr lang="en-US" altLang="zh-CN"/>
              <a:t>6.</a:t>
            </a:r>
            <a:r>
              <a:rPr lang="zh-CN" altLang="en-US"/>
              <a:t> contributors：贡献者数组，格式与maintainers相同。包的作者应该是贡献者 数组的第一个元素。</a:t>
            </a:r>
            <a:endParaRPr lang="zh-CN" altLang="en-US"/>
          </a:p>
          <a:p>
            <a:r>
              <a:rPr lang="en-US" altLang="zh-CN"/>
              <a:t>7.</a:t>
            </a:r>
            <a:r>
              <a:rPr lang="zh-CN" altLang="en-US"/>
              <a:t> bugs：提交bug的地址，可以是网址或者电子邮件地址。 </a:t>
            </a:r>
            <a:endParaRPr lang="zh-CN" altLang="en-US"/>
          </a:p>
          <a:p>
            <a:r>
              <a:rPr lang="en-US" altLang="zh-CN"/>
              <a:t>8.</a:t>
            </a:r>
            <a:r>
              <a:rPr lang="zh-CN" altLang="en-US"/>
              <a:t> licenses：许可证数组，每个元素要包含 type （许可证的名称）和 url （链接到 许可证文本的地址）字段。</a:t>
            </a:r>
            <a:endParaRPr lang="zh-CN" altLang="en-US"/>
          </a:p>
          <a:p>
            <a:r>
              <a:rPr lang="en-US" altLang="zh-CN"/>
              <a:t>9.</a:t>
            </a:r>
            <a:r>
              <a:rPr lang="zh-CN" altLang="en-US"/>
              <a:t> repositories：仓库托管地址数组，每个元素要包含 type （仓库的类型，如 git ）、 url （仓库的地址）和 path （相对于仓库的路径，可选）字段。</a:t>
            </a:r>
            <a:endParaRPr lang="zh-CN" altLang="en-US"/>
          </a:p>
          <a:p>
            <a:r>
              <a:rPr lang="en-US" altLang="zh-CN"/>
              <a:t>10.</a:t>
            </a:r>
            <a:r>
              <a:rPr lang="zh-CN" altLang="en-US"/>
              <a:t> dependencies：包的依赖，一个关联数组，由包名称和版本号组成。  </a:t>
            </a:r>
            <a:endParaRPr lang="zh-CN" altLang="en-US"/>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en-US" altLang="zh-CN" smtClean="0"/>
              <a:t>npm</a:t>
            </a:r>
            <a:endParaRPr lang="en-US" altLang="zh-CN"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fontScale="60000"/>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00000"/>
              </a:lnSpc>
              <a:buSzTx/>
              <a:buFont typeface="Arial" panose="020B0604020202020204" pitchFamily="34" charset="0"/>
              <a:buChar char="•"/>
            </a:pPr>
            <a:r>
              <a:rPr lang="zh-CN" altLang="en-US" smtClean="0"/>
              <a:t>安装完</a:t>
            </a:r>
            <a:r>
              <a:rPr lang="en-US" altLang="zh-CN" smtClean="0"/>
              <a:t>node.js</a:t>
            </a:r>
            <a:r>
              <a:rPr lang="zh-CN" altLang="en-US" smtClean="0"/>
              <a:t>以后就可以使用</a:t>
            </a:r>
            <a:r>
              <a:rPr lang="en-US" altLang="zh-CN" smtClean="0"/>
              <a:t>npm</a:t>
            </a:r>
            <a:r>
              <a:rPr lang="zh-CN" altLang="en-US" smtClean="0"/>
              <a:t>工具了</a:t>
            </a:r>
            <a:endParaRPr lang="zh-CN" altLang="en-US" smtClean="0"/>
          </a:p>
          <a:p>
            <a:pPr marL="228600" indent="-228600">
              <a:lnSpc>
                <a:spcPct val="100000"/>
              </a:lnSpc>
              <a:buSzTx/>
              <a:buFont typeface="Arial" panose="020B0604020202020204" pitchFamily="34" charset="0"/>
              <a:buChar char="•"/>
            </a:pPr>
            <a:r>
              <a:rPr lang="en-US" altLang="zh-CN" smtClean="0"/>
              <a:t>node -v   </a:t>
            </a:r>
            <a:r>
              <a:rPr lang="zh-CN" altLang="en-US" smtClean="0"/>
              <a:t>显示安装的</a:t>
            </a:r>
            <a:r>
              <a:rPr lang="en-US" altLang="zh-CN" smtClean="0"/>
              <a:t>node.js</a:t>
            </a:r>
            <a:r>
              <a:rPr lang="zh-CN" altLang="en-US" smtClean="0"/>
              <a:t>的版本</a:t>
            </a:r>
            <a:endParaRPr lang="zh-CN" altLang="en-US" smtClean="0"/>
          </a:p>
          <a:p>
            <a:pPr marL="228600" indent="-228600">
              <a:lnSpc>
                <a:spcPct val="100000"/>
              </a:lnSpc>
              <a:buSzTx/>
              <a:buFont typeface="Arial" panose="020B0604020202020204" pitchFamily="34" charset="0"/>
              <a:buChar char="•"/>
            </a:pPr>
            <a:r>
              <a:rPr lang="en-US" altLang="zh-CN" smtClean="0"/>
              <a:t>npm -v   </a:t>
            </a:r>
            <a:r>
              <a:rPr lang="zh-CN" altLang="en-US" smtClean="0"/>
              <a:t>显示安装的</a:t>
            </a:r>
            <a:r>
              <a:rPr lang="en-US" altLang="zh-CN" smtClean="0"/>
              <a:t>npm</a:t>
            </a:r>
            <a:r>
              <a:rPr lang="zh-CN" altLang="en-US" smtClean="0"/>
              <a:t>的版本号</a:t>
            </a:r>
            <a:endParaRPr lang="zh-CN" altLang="en-US" smtClean="0"/>
          </a:p>
          <a:p>
            <a:pPr marL="228600" indent="-228600">
              <a:lnSpc>
                <a:spcPct val="100000"/>
              </a:lnSpc>
              <a:buSzTx/>
              <a:buFont typeface="Arial" panose="020B0604020202020204" pitchFamily="34" charset="0"/>
              <a:buChar char="•"/>
            </a:pPr>
            <a:r>
              <a:rPr lang="en-US" altLang="zh-CN" smtClean="0"/>
              <a:t>npm  install  npm  -g    </a:t>
            </a:r>
            <a:r>
              <a:rPr lang="zh-CN" altLang="en-US" smtClean="0"/>
              <a:t>更新</a:t>
            </a:r>
            <a:r>
              <a:rPr lang="en-US" altLang="zh-CN" smtClean="0"/>
              <a:t>npm</a:t>
            </a:r>
            <a:endParaRPr lang="en-US" altLang="zh-CN" smtClean="0"/>
          </a:p>
          <a:p>
            <a:pPr marL="228600" indent="-228600">
              <a:lnSpc>
                <a:spcPct val="100000"/>
              </a:lnSpc>
              <a:buSzTx/>
              <a:buFont typeface="Arial" panose="020B0604020202020204" pitchFamily="34" charset="0"/>
              <a:buChar char="•"/>
            </a:pPr>
            <a:r>
              <a:rPr lang="zh-CN" altLang="en-US" smtClean="0"/>
              <a:t>在全局范围内安装的一些包一般都是一些命令行的工具</a:t>
            </a:r>
            <a:endParaRPr lang="zh-CN" altLang="en-US" smtClean="0"/>
          </a:p>
          <a:p>
            <a:pPr marL="228600" indent="-228600">
              <a:lnSpc>
                <a:spcPct val="100000"/>
              </a:lnSpc>
              <a:buSzTx/>
              <a:buFont typeface="Arial" panose="020B0604020202020204" pitchFamily="34" charset="0"/>
              <a:buChar char="•"/>
            </a:pPr>
            <a:r>
              <a:rPr lang="en-US" altLang="zh-CN" smtClean="0"/>
              <a:t>npm info </a:t>
            </a:r>
            <a:r>
              <a:rPr lang="zh-CN" altLang="en-US" smtClean="0"/>
              <a:t>包名   查看安装包的信息</a:t>
            </a:r>
            <a:endParaRPr lang="zh-CN" altLang="en-US" smtClean="0"/>
          </a:p>
          <a:p>
            <a:pPr marL="228600" indent="-228600">
              <a:lnSpc>
                <a:spcPct val="100000"/>
              </a:lnSpc>
              <a:buSzTx/>
              <a:buFont typeface="Arial" panose="020B0604020202020204" pitchFamily="34" charset="0"/>
              <a:buChar char="•"/>
            </a:pPr>
            <a:r>
              <a:rPr lang="en-US" altLang="zh-CN" smtClean="0"/>
              <a:t>npm install bootstrap@3.0.1   </a:t>
            </a:r>
            <a:r>
              <a:rPr lang="zh-CN" altLang="en-US" smtClean="0"/>
              <a:t>安装某个指定版本的包</a:t>
            </a:r>
            <a:endParaRPr lang="zh-CN" altLang="en-US" smtClean="0"/>
          </a:p>
          <a:p>
            <a:pPr marL="228600" indent="-228600">
              <a:lnSpc>
                <a:spcPct val="100000"/>
              </a:lnSpc>
              <a:buSzTx/>
              <a:buFont typeface="Arial" panose="020B0604020202020204" pitchFamily="34" charset="0"/>
              <a:buChar char="•"/>
            </a:pPr>
            <a:r>
              <a:rPr lang="en-US" altLang="zh-CN" smtClean="0"/>
              <a:t>npm install   </a:t>
            </a:r>
            <a:r>
              <a:rPr lang="zh-CN" altLang="en-US" smtClean="0"/>
              <a:t>安装 </a:t>
            </a:r>
            <a:r>
              <a:rPr lang="en-US" altLang="zh-CN" smtClean="0"/>
              <a:t>package.json</a:t>
            </a:r>
            <a:r>
              <a:rPr lang="zh-CN" altLang="en-US" smtClean="0"/>
              <a:t>中的依赖包</a:t>
            </a:r>
            <a:endParaRPr lang="zh-CN" altLang="en-US" smtClean="0"/>
          </a:p>
          <a:p>
            <a:pPr marL="228600" indent="-228600">
              <a:lnSpc>
                <a:spcPct val="100000"/>
              </a:lnSpc>
              <a:buSzTx/>
              <a:buFont typeface="Arial" panose="020B0604020202020204" pitchFamily="34" charset="0"/>
              <a:buChar char="•"/>
            </a:pPr>
            <a:r>
              <a:rPr lang="en-US" altLang="zh-CN" smtClean="0"/>
              <a:t>npm outdated  </a:t>
            </a:r>
            <a:r>
              <a:rPr lang="zh-CN" altLang="en-US" smtClean="0"/>
              <a:t>显示所有可以更新的包</a:t>
            </a:r>
            <a:endParaRPr lang="zh-CN" altLang="en-US" smtClean="0"/>
          </a:p>
          <a:p>
            <a:pPr marL="228600" indent="-228600">
              <a:lnSpc>
                <a:spcPct val="100000"/>
              </a:lnSpc>
              <a:buSzTx/>
              <a:buFont typeface="Arial" panose="020B0604020202020204" pitchFamily="34" charset="0"/>
              <a:buChar char="•"/>
            </a:pPr>
            <a:r>
              <a:rPr lang="en-US" altLang="zh-CN" smtClean="0"/>
              <a:t>npm install nrm -g    </a:t>
            </a:r>
            <a:r>
              <a:rPr lang="zh-CN" altLang="en-US" smtClean="0"/>
              <a:t>安装</a:t>
            </a:r>
            <a:r>
              <a:rPr lang="en-US" altLang="zh-CN" smtClean="0"/>
              <a:t>nrm</a:t>
            </a:r>
            <a:r>
              <a:rPr lang="zh-CN" altLang="en-US" smtClean="0"/>
              <a:t>工具，更换安装源</a:t>
            </a:r>
            <a:endParaRPr lang="zh-CN" altLang="en-US" smtClean="0"/>
          </a:p>
          <a:p>
            <a:pPr marL="228600" indent="-228600">
              <a:lnSpc>
                <a:spcPct val="100000"/>
              </a:lnSpc>
              <a:buSzTx/>
              <a:buFont typeface="Arial" panose="020B0604020202020204" pitchFamily="34" charset="0"/>
              <a:buChar char="•"/>
            </a:pPr>
            <a:r>
              <a:rPr lang="en-US" altLang="zh-CN" smtClean="0"/>
              <a:t>nrm ls </a:t>
            </a:r>
            <a:r>
              <a:rPr lang="zh-CN" altLang="en-US" smtClean="0"/>
              <a:t>列出可以使用的安装源</a:t>
            </a:r>
            <a:endParaRPr lang="zh-CN" altLang="en-US" smtClean="0"/>
          </a:p>
          <a:p>
            <a:pPr marL="228600" indent="-228600">
              <a:lnSpc>
                <a:spcPct val="100000"/>
              </a:lnSpc>
              <a:buSzTx/>
              <a:buFont typeface="Arial" panose="020B0604020202020204" pitchFamily="34" charset="0"/>
              <a:buChar char="•"/>
            </a:pPr>
            <a:r>
              <a:rPr lang="en-US" altLang="zh-CN" smtClean="0"/>
              <a:t>nrm  test  </a:t>
            </a:r>
            <a:r>
              <a:rPr lang="zh-CN" altLang="en-US" smtClean="0"/>
              <a:t>测试电脑连接源的速度</a:t>
            </a:r>
            <a:endParaRPr lang="zh-CN" altLang="en-US" smtClean="0"/>
          </a:p>
          <a:p>
            <a:pPr marL="228600" indent="-228600">
              <a:lnSpc>
                <a:spcPct val="100000"/>
              </a:lnSpc>
              <a:buSzTx/>
              <a:buFont typeface="Arial" panose="020B0604020202020204" pitchFamily="34" charset="0"/>
              <a:buChar char="•"/>
            </a:pPr>
            <a:r>
              <a:rPr lang="en-US" altLang="zh-CN" smtClean="0"/>
              <a:t>nrm   use  taobao   </a:t>
            </a:r>
            <a:r>
              <a:rPr lang="zh-CN" altLang="en-US" smtClean="0"/>
              <a:t>切换安装源到淘宝</a:t>
            </a:r>
            <a:endParaRPr lang="zh-CN" altLang="en-US" smtClean="0"/>
          </a:p>
          <a:p>
            <a:pPr marL="228600" indent="-228600">
              <a:lnSpc>
                <a:spcPct val="100000"/>
              </a:lnSpc>
              <a:buSzTx/>
              <a:buFont typeface="Arial" panose="020B0604020202020204" pitchFamily="34" charset="0"/>
              <a:buChar char="•"/>
            </a:pPr>
            <a:r>
              <a:rPr lang="zh-CN" altLang="en-US" smtClean="0"/>
              <a:t>用package.json去加载所需要的模块。通过命令行进行安装：npm install</a:t>
            </a:r>
            <a:endParaRPr lang="zh-CN" altLang="en-US" smtClean="0"/>
          </a:p>
          <a:p>
            <a:pPr marL="228600" indent="-228600">
              <a:lnSpc>
                <a:spcPct val="100000"/>
              </a:lnSpc>
              <a:buSzTx/>
              <a:buFont typeface="Arial" panose="020B0604020202020204" pitchFamily="34" charset="0"/>
              <a:buChar char="•"/>
            </a:pPr>
            <a:endParaRPr lang="zh-CN" altLang="en-US" smtClean="0"/>
          </a:p>
        </p:txBody>
      </p:sp>
    </p:spTree>
    <p:custDataLst>
      <p:tags r:id="rId3"/>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en-US" altLang="zh-CN" dirty="0" smtClean="0"/>
              <a:t>LOREM IPSUM DOLOR LOREM </a:t>
            </a:r>
            <a:endParaRPr lang="zh-CN" altLang="en-US" dirty="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zh-CN" altLang="en-US" smtClean="0"/>
              <a:t>npm list --depth=0 --save-dev  查看所有本地安装</a:t>
            </a:r>
            <a:endParaRPr lang="zh-CN" altLang="en-US" smtClean="0"/>
          </a:p>
          <a:p>
            <a:pPr marL="228600" indent="-228600">
              <a:lnSpc>
                <a:spcPct val="150000"/>
              </a:lnSpc>
              <a:buSzTx/>
              <a:buFont typeface="Arial" panose="020B0604020202020204" pitchFamily="34" charset="0"/>
              <a:buChar char="•"/>
            </a:pPr>
            <a:r>
              <a:rPr lang="en-US" altLang="zh-CN" smtClean="0"/>
              <a:t>npm list --depth=0 -global    </a:t>
            </a:r>
            <a:r>
              <a:rPr lang="zh-CN" altLang="en-US" smtClean="0"/>
              <a:t>查看所有全局安装</a:t>
            </a:r>
            <a:endParaRPr lang="zh-CN" altLang="en-US" smtClean="0"/>
          </a:p>
          <a:p>
            <a:pPr marL="228600" indent="-228600">
              <a:lnSpc>
                <a:spcPct val="150000"/>
              </a:lnSpc>
              <a:buSzTx/>
              <a:buFont typeface="Arial" panose="020B0604020202020204" pitchFamily="34" charset="0"/>
              <a:buChar char="•"/>
            </a:pPr>
            <a:endParaRPr lang="zh-CN" altLang="en-US" smtClean="0"/>
          </a:p>
        </p:txBody>
      </p:sp>
    </p:spTree>
    <p:custDataLst>
      <p:tags r:id="rId3"/>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t>Node.js 包管理器</a:t>
            </a:r>
            <a:endParaRPr lang="zh-CN" altLang="en-US"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en-US" altLang="zh-CN" smtClean="0"/>
              <a:t>           </a:t>
            </a:r>
            <a:r>
              <a:rPr lang="zh-CN" altLang="en-US" smtClean="0"/>
              <a:t>Node.js包管理器，即npm是 Node.js 官方提供的</a:t>
            </a:r>
            <a:r>
              <a:rPr lang="zh-CN" altLang="en-US" smtClean="0">
                <a:solidFill>
                  <a:srgbClr val="FF0000"/>
                </a:solidFill>
              </a:rPr>
              <a:t>包管理工具</a:t>
            </a:r>
            <a:r>
              <a:rPr lang="zh-CN" altLang="en-US" smtClean="0"/>
              <a:t>，它已经成了</a:t>
            </a:r>
            <a:r>
              <a:rPr lang="zh-CN" altLang="en-US" smtClean="0">
                <a:solidFill>
                  <a:srgbClr val="FF0000"/>
                </a:solidFill>
              </a:rPr>
              <a:t> Node.js 包的标准发布平台</a:t>
            </a:r>
            <a:r>
              <a:rPr lang="zh-CN" altLang="en-US" smtClean="0"/>
              <a:t>，用于 Node.js 包的发布、传播、依赖控制。npm 提供了命令行工具，使你可 以方便地下载、安装、升级、删除包，也可以让你作为开发者发布并维护包。 </a:t>
            </a:r>
            <a:endParaRPr lang="zh-CN" altLang="en-US" smtClean="0"/>
          </a:p>
        </p:txBody>
      </p:sp>
    </p:spTree>
    <p:custDataLst>
      <p:tags r:id="rId3"/>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fontScale="70000"/>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sym typeface="+mn-ea"/>
              </a:rPr>
              <a:t>Node.js 包管理器</a:t>
            </a:r>
            <a:br>
              <a:rPr lang="zh-CN" altLang="en-US" smtClean="0"/>
            </a:br>
            <a:endParaRPr lang="zh-CN" altLang="en-US" smtClean="0"/>
          </a:p>
        </p:txBody>
      </p:sp>
      <p:sp>
        <p:nvSpPr>
          <p:cNvPr id="7" name="文本框 6"/>
          <p:cNvSpPr txBox="1"/>
          <p:nvPr>
            <p:custDataLst>
              <p:tags r:id="rId2"/>
            </p:custDataLst>
          </p:nvPr>
        </p:nvSpPr>
        <p:spPr>
          <a:xfrm>
            <a:off x="851535" y="913765"/>
            <a:ext cx="10488295" cy="5888355"/>
          </a:xfrm>
          <a:prstGeom prst="rect">
            <a:avLst/>
          </a:prstGeom>
        </p:spPr>
        <p:txBody>
          <a:bodyPr vert="horz" lIns="91440" tIns="45720" rIns="91440" bIns="45720" rtlCol="0">
            <a:normAutofit fontScale="60000"/>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indent="0">
              <a:lnSpc>
                <a:spcPct val="150000"/>
              </a:lnSpc>
              <a:buSzTx/>
              <a:buFont typeface="Arial" panose="020B0604020202020204" pitchFamily="34" charset="0"/>
              <a:buNone/>
            </a:pPr>
            <a:r>
              <a:rPr lang="en-US" altLang="zh-CN" smtClean="0"/>
              <a:t>   </a:t>
            </a:r>
            <a:r>
              <a:rPr lang="zh-CN" altLang="en-US" smtClean="0"/>
              <a:t>使用 npm 安装模块的命令格式为：</a:t>
            </a:r>
            <a:r>
              <a:rPr lang="zh-CN" altLang="en-US" smtClean="0">
                <a:solidFill>
                  <a:srgbClr val="FF0000"/>
                </a:solidFill>
              </a:rPr>
              <a:t>npm   install   [package_name] </a:t>
            </a:r>
            <a:endParaRPr lang="zh-CN" altLang="en-US" smtClean="0">
              <a:solidFill>
                <a:srgbClr val="FF0000"/>
              </a:solidFill>
            </a:endParaRPr>
          </a:p>
          <a:p>
            <a:pPr marL="228600" indent="-228600">
              <a:lnSpc>
                <a:spcPct val="150000"/>
              </a:lnSpc>
              <a:buSzTx/>
              <a:buFont typeface="Arial" panose="020B0604020202020204" pitchFamily="34" charset="0"/>
              <a:buChar char="•"/>
            </a:pPr>
            <a:r>
              <a:rPr lang="zh-CN" altLang="en-US" smtClean="0"/>
              <a:t>例如：</a:t>
            </a:r>
            <a:endParaRPr lang="zh-CN" altLang="en-US" smtClean="0"/>
          </a:p>
          <a:p>
            <a:pPr marL="228600" indent="-228600">
              <a:lnSpc>
                <a:spcPct val="150000"/>
              </a:lnSpc>
              <a:buSzTx/>
              <a:buFont typeface="Arial" panose="020B0604020202020204" pitchFamily="34" charset="0"/>
              <a:buChar char="•"/>
            </a:pPr>
            <a:r>
              <a:rPr lang="zh-CN" altLang="en-US" smtClean="0"/>
              <a:t>你要安装 express，可以在命令行运行： </a:t>
            </a:r>
            <a:endParaRPr lang="zh-CN" altLang="en-US" smtClean="0"/>
          </a:p>
          <a:p>
            <a:pPr marL="228600" indent="-228600">
              <a:lnSpc>
                <a:spcPct val="150000"/>
              </a:lnSpc>
              <a:buSzTx/>
              <a:buFont typeface="Arial" panose="020B0604020202020204" pitchFamily="34" charset="0"/>
              <a:buChar char="•"/>
            </a:pPr>
            <a:r>
              <a:rPr lang="zh-CN" altLang="en-US" smtClean="0"/>
              <a:t>npm install express 或者： npm i express </a:t>
            </a:r>
            <a:endParaRPr lang="zh-CN" altLang="en-US" smtClean="0"/>
          </a:p>
          <a:p>
            <a:pPr marL="228600" indent="-228600">
              <a:lnSpc>
                <a:spcPct val="150000"/>
              </a:lnSpc>
              <a:buSzTx/>
              <a:buFont typeface="Arial" panose="020B0604020202020204" pitchFamily="34" charset="0"/>
              <a:buChar char="•"/>
            </a:pPr>
            <a:r>
              <a:rPr lang="zh-CN" altLang="en-US" smtClean="0"/>
              <a:t>卸载包：</a:t>
            </a:r>
            <a:r>
              <a:rPr lang="en-US" altLang="zh-CN" smtClean="0">
                <a:solidFill>
                  <a:srgbClr val="FF0000"/>
                </a:solidFill>
              </a:rPr>
              <a:t>npm uninstall  [package_name]</a:t>
            </a:r>
            <a:endParaRPr lang="en-US" altLang="zh-CN" smtClean="0">
              <a:solidFill>
                <a:srgbClr val="FF0000"/>
              </a:solidFill>
            </a:endParaRPr>
          </a:p>
          <a:p>
            <a:pPr marL="228600" indent="-228600">
              <a:lnSpc>
                <a:spcPct val="150000"/>
              </a:lnSpc>
              <a:buSzTx/>
              <a:buFont typeface="Arial" panose="020B0604020202020204" pitchFamily="34" charset="0"/>
              <a:buChar char="•"/>
            </a:pPr>
            <a:r>
              <a:rPr lang="zh-CN" altLang="en-US" smtClean="0"/>
              <a:t>查看所有包： </a:t>
            </a:r>
            <a:r>
              <a:rPr lang="en-US" altLang="zh-CN" smtClean="0">
                <a:solidFill>
                  <a:srgbClr val="FF0000"/>
                </a:solidFill>
              </a:rPr>
              <a:t>npm ls</a:t>
            </a:r>
            <a:endParaRPr lang="en-US" altLang="zh-CN" smtClean="0">
              <a:solidFill>
                <a:srgbClr val="FF0000"/>
              </a:solidFill>
            </a:endParaRPr>
          </a:p>
          <a:p>
            <a:pPr marL="228600" indent="-228600">
              <a:lnSpc>
                <a:spcPct val="150000"/>
              </a:lnSpc>
              <a:buSzTx/>
              <a:buFont typeface="Arial" panose="020B0604020202020204" pitchFamily="34" charset="0"/>
              <a:buChar char="•"/>
            </a:pPr>
            <a:r>
              <a:rPr lang="en-US" altLang="zh-CN" smtClean="0"/>
              <a:t>npm init  命令会创建一个基本的package.json文件</a:t>
            </a:r>
            <a:endParaRPr lang="en-US" altLang="zh-CN" smtClean="0"/>
          </a:p>
          <a:p>
            <a:pPr marL="228600" indent="-228600">
              <a:lnSpc>
                <a:spcPct val="150000"/>
              </a:lnSpc>
              <a:buSzTx/>
              <a:buFont typeface="Arial" panose="020B0604020202020204" pitchFamily="34" charset="0"/>
              <a:buChar char="•"/>
            </a:pPr>
            <a:r>
              <a:rPr lang="en-US" altLang="zh-CN" smtClean="0"/>
              <a:t>npm  install  --save-dev  </a:t>
            </a:r>
            <a:r>
              <a:rPr lang="en-US" altLang="zh-CN" smtClean="0">
                <a:sym typeface="+mn-ea"/>
              </a:rPr>
              <a:t>[package_name]</a:t>
            </a:r>
            <a:r>
              <a:rPr lang="en-US" altLang="zh-CN" smtClean="0"/>
              <a:t>  </a:t>
            </a:r>
            <a:r>
              <a:rPr lang="zh-CN" altLang="en-US" smtClean="0"/>
              <a:t>作为项目的开发依赖安装</a:t>
            </a:r>
            <a:endParaRPr lang="zh-CN" altLang="en-US" smtClean="0"/>
          </a:p>
          <a:p>
            <a:pPr marL="228600" indent="-228600">
              <a:lnSpc>
                <a:spcPct val="150000"/>
              </a:lnSpc>
              <a:buSzTx/>
              <a:buFont typeface="Arial" panose="020B0604020202020204" pitchFamily="34" charset="0"/>
              <a:buChar char="•"/>
            </a:pPr>
            <a:r>
              <a:rPr lang="zh-CN" altLang="en-US" smtClean="0"/>
              <a:t>--save 安装包信息将加入到dependencies（生产阶段的依赖）</a:t>
            </a:r>
            <a:endParaRPr lang="zh-CN" altLang="en-US" smtClean="0"/>
          </a:p>
          <a:p>
            <a:pPr marL="228600" indent="-228600">
              <a:lnSpc>
                <a:spcPct val="150000"/>
              </a:lnSpc>
              <a:buSzTx/>
              <a:buFont typeface="Arial" panose="020B0604020202020204" pitchFamily="34" charset="0"/>
              <a:buChar char="•"/>
            </a:pPr>
            <a:r>
              <a:rPr lang="zh-CN" altLang="en-US" smtClean="0"/>
              <a:t>--save-dev 安装包信息将加入到devDependencies（开发阶段的依赖），所以开发阶段一般使用它</a:t>
            </a:r>
            <a:endParaRPr lang="zh-CN" altLang="en-US" smtClean="0"/>
          </a:p>
          <a:p>
            <a:pPr marL="228600" indent="-228600">
              <a:lnSpc>
                <a:spcPct val="150000"/>
              </a:lnSpc>
              <a:buSzTx/>
              <a:buFont typeface="Arial" panose="020B0604020202020204" pitchFamily="34" charset="0"/>
              <a:buChar char="•"/>
            </a:pPr>
            <a:r>
              <a:rPr lang="zh-CN" altLang="en-US" smtClean="0"/>
              <a:t>在上述目录(package.json所在目录)中运行npm install将依据package.json文件  中所列出的每个依赖来自动安装适当版本的依赖</a:t>
            </a:r>
            <a:endParaRPr lang="zh-CN" altLang="en-US" smtClean="0"/>
          </a:p>
          <a:p>
            <a:pPr marL="228600" indent="-228600">
              <a:lnSpc>
                <a:spcPct val="150000"/>
              </a:lnSpc>
              <a:buSzTx/>
              <a:buFont typeface="Arial" panose="020B0604020202020204" pitchFamily="34" charset="0"/>
              <a:buChar char="•"/>
            </a:pPr>
            <a:endParaRPr lang="zh-CN" altLang="en-US" smtClean="0"/>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Node.js </a:t>
            </a:r>
            <a:r>
              <a:rPr lang="zh-CN" altLang="en-US">
                <a:sym typeface="+mn-ea"/>
              </a:rPr>
              <a:t>特点之一  </a:t>
            </a:r>
            <a:r>
              <a:rPr lang="en-US" altLang="zh-CN">
                <a:sym typeface="+mn-ea"/>
              </a:rPr>
              <a:t>:  </a:t>
            </a:r>
            <a:r>
              <a:rPr lang="zh-CN" altLang="en-US">
                <a:sym typeface="+mn-ea"/>
              </a:rPr>
              <a:t>单线程与多线程对比</a:t>
            </a:r>
            <a:endParaRPr lang="zh-CN" altLang="en-US"/>
          </a:p>
        </p:txBody>
      </p:sp>
      <p:pic>
        <p:nvPicPr>
          <p:cNvPr id="4" name="内容占位符 3"/>
          <p:cNvPicPr>
            <a:picLocks noChangeAspect="1"/>
          </p:cNvPicPr>
          <p:nvPr>
            <p:ph idx="1"/>
          </p:nvPr>
        </p:nvPicPr>
        <p:blipFill>
          <a:blip r:embed="rId1"/>
          <a:stretch>
            <a:fillRect/>
          </a:stretch>
        </p:blipFill>
        <p:spPr>
          <a:xfrm>
            <a:off x="1945640" y="1866900"/>
            <a:ext cx="4250055" cy="4172585"/>
          </a:xfrm>
          <a:prstGeom prst="rect">
            <a:avLst/>
          </a:prstGeom>
        </p:spPr>
      </p:pic>
      <p:pic>
        <p:nvPicPr>
          <p:cNvPr id="5" name="图片 4"/>
          <p:cNvPicPr>
            <a:picLocks noChangeAspect="1"/>
          </p:cNvPicPr>
          <p:nvPr/>
        </p:nvPicPr>
        <p:blipFill>
          <a:blip r:embed="rId2"/>
          <a:stretch>
            <a:fillRect/>
          </a:stretch>
        </p:blipFill>
        <p:spPr>
          <a:xfrm>
            <a:off x="7235190" y="1256665"/>
            <a:ext cx="3954145" cy="539242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t> 本地模式和全局模式 </a:t>
            </a:r>
            <a:endParaRPr lang="zh-CN" altLang="en-US"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fontScale="90000" lnSpcReduction="20000"/>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en-US" altLang="zh-CN" smtClean="0"/>
              <a:t>         </a:t>
            </a:r>
            <a:r>
              <a:rPr lang="zh-CN" altLang="en-US" smtClean="0"/>
              <a:t>npm在默认情况下会从http://npmjs.org搜索或下载包，将包安装到当前目录的node_modules 子目录下。</a:t>
            </a:r>
            <a:endParaRPr lang="zh-CN" altLang="en-US" smtClean="0"/>
          </a:p>
          <a:p>
            <a:pPr marL="228600" indent="-228600">
              <a:lnSpc>
                <a:spcPct val="150000"/>
              </a:lnSpc>
              <a:buSzTx/>
              <a:buFont typeface="Arial" panose="020B0604020202020204" pitchFamily="34" charset="0"/>
              <a:buChar char="•"/>
            </a:pPr>
            <a:r>
              <a:rPr lang="zh-CN" altLang="en-US" smtClean="0"/>
              <a:t>        在使用 npm 安装包的时候，有两种模式：本地模式和全局模式。默认情况下我们使用 npm install 命令就是采用</a:t>
            </a:r>
            <a:r>
              <a:rPr lang="zh-CN" altLang="en-US" smtClean="0">
                <a:solidFill>
                  <a:srgbClr val="FF0000"/>
                </a:solidFill>
              </a:rPr>
              <a:t>本地模式</a:t>
            </a:r>
            <a:r>
              <a:rPr lang="zh-CN" altLang="en-US" smtClean="0"/>
              <a:t>，即</a:t>
            </a:r>
            <a:r>
              <a:rPr lang="zh-CN" altLang="en-US" smtClean="0">
                <a:solidFill>
                  <a:srgbClr val="FF0000"/>
                </a:solidFill>
              </a:rPr>
              <a:t>把包安装到当前目录的 node_modules 子目录下</a:t>
            </a:r>
            <a:r>
              <a:rPr lang="zh-CN" altLang="en-US" smtClean="0"/>
              <a:t>。Node.js 的 require 在加载模块时会尝试搜寻 node_modules 子目录，因此使用 npm 本地模式安装的包可以直接被引用</a:t>
            </a:r>
            <a:endParaRPr lang="zh-CN" altLang="en-US" smtClean="0"/>
          </a:p>
          <a:p>
            <a:pPr marL="228600" indent="-228600">
              <a:lnSpc>
                <a:spcPct val="150000"/>
              </a:lnSpc>
              <a:buSzTx/>
              <a:buFont typeface="Arial" panose="020B0604020202020204" pitchFamily="34" charset="0"/>
              <a:buChar char="•"/>
            </a:pPr>
            <a:r>
              <a:rPr lang="zh-CN" altLang="en-US" smtClean="0"/>
              <a:t>         npm 还有另一种不同的安装模式被成为</a:t>
            </a:r>
            <a:r>
              <a:rPr lang="zh-CN" altLang="en-US" smtClean="0">
                <a:solidFill>
                  <a:srgbClr val="FF0000"/>
                </a:solidFill>
              </a:rPr>
              <a:t>全局模式</a:t>
            </a:r>
            <a:r>
              <a:rPr lang="zh-CN" altLang="en-US" smtClean="0"/>
              <a:t>，</a:t>
            </a:r>
            <a:r>
              <a:rPr lang="en-US" altLang="zh-CN" smtClean="0">
                <a:sym typeface="+mn-ea"/>
              </a:rPr>
              <a:t>与本地模式的不同之处就在于多了一个参数 </a:t>
            </a:r>
            <a:r>
              <a:rPr lang="en-US" altLang="zh-CN" smtClean="0">
                <a:solidFill>
                  <a:srgbClr val="FF0000"/>
                </a:solidFill>
                <a:sym typeface="+mn-ea"/>
              </a:rPr>
              <a:t> -g </a:t>
            </a:r>
            <a:r>
              <a:rPr lang="en-US" altLang="zh-CN" smtClean="0">
                <a:sym typeface="+mn-ea"/>
              </a:rPr>
              <a:t> , </a:t>
            </a:r>
            <a:r>
              <a:rPr lang="zh-CN" altLang="en-US" smtClean="0"/>
              <a:t>使用方法为： </a:t>
            </a:r>
            <a:endParaRPr lang="zh-CN" altLang="en-US" smtClean="0"/>
          </a:p>
          <a:p>
            <a:pPr marL="228600" indent="-228600">
              <a:lnSpc>
                <a:spcPct val="150000"/>
              </a:lnSpc>
              <a:buSzTx/>
              <a:buFont typeface="Arial" panose="020B0604020202020204" pitchFamily="34" charset="0"/>
              <a:buChar char="•"/>
            </a:pPr>
            <a:r>
              <a:rPr lang="zh-CN" altLang="en-US" smtClean="0"/>
              <a:t>npm   [install/i]   -g   [package_name</a:t>
            </a:r>
            <a:r>
              <a:rPr lang="en-US" altLang="zh-CN" smtClean="0"/>
              <a:t>]</a:t>
            </a:r>
            <a:endParaRPr lang="en-US" altLang="zh-CN" smtClean="0"/>
          </a:p>
          <a:p>
            <a:pPr marL="228600" indent="-228600">
              <a:lnSpc>
                <a:spcPct val="150000"/>
              </a:lnSpc>
              <a:buSzTx/>
              <a:buFont typeface="Arial" panose="020B0604020202020204" pitchFamily="34" charset="0"/>
              <a:buChar char="•"/>
            </a:pPr>
            <a:r>
              <a:rPr lang="en-US" altLang="zh-CN" smtClean="0"/>
              <a:t>确保当前环境中所安装的 npm 已经是最新版本，执行 npm update -g npm</a:t>
            </a:r>
            <a:endParaRPr lang="en-US" altLang="zh-CN" smtClean="0"/>
          </a:p>
          <a:p>
            <a:pPr marL="228600" indent="-228600">
              <a:lnSpc>
                <a:spcPct val="150000"/>
              </a:lnSpc>
              <a:buSzTx/>
              <a:buFont typeface="Arial" panose="020B0604020202020204" pitchFamily="34" charset="0"/>
              <a:buChar char="•"/>
            </a:pPr>
            <a:endParaRPr lang="en-US" altLang="zh-CN" smtClean="0"/>
          </a:p>
        </p:txBody>
      </p:sp>
    </p:spTree>
    <p:custDataLst>
      <p:tags r:id="rId3"/>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t>本地模式与全局模式</a:t>
            </a:r>
            <a:endParaRPr lang="zh-CN" altLang="en-US"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fontScale="50000"/>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zh-CN" altLang="en-US" smtClean="0"/>
              <a:t>为什么要使用全局模式呢？</a:t>
            </a:r>
            <a:endParaRPr lang="zh-CN" altLang="en-US" smtClean="0"/>
          </a:p>
          <a:p>
            <a:pPr marL="228600" indent="-228600">
              <a:lnSpc>
                <a:spcPct val="150000"/>
              </a:lnSpc>
              <a:buSzTx/>
              <a:buFont typeface="Arial" panose="020B0604020202020204" pitchFamily="34" charset="0"/>
              <a:buChar char="•"/>
            </a:pPr>
            <a:r>
              <a:rPr lang="zh-CN" altLang="en-US" smtClean="0"/>
              <a:t>多数时候并不是因为许多程序都有可能用到它，为了减少多重副本而使用全</a:t>
            </a:r>
            <a:endParaRPr lang="zh-CN" altLang="en-US" smtClean="0"/>
          </a:p>
          <a:p>
            <a:pPr marL="228600" indent="-228600">
              <a:lnSpc>
                <a:spcPct val="150000"/>
              </a:lnSpc>
              <a:buSzTx/>
              <a:buFont typeface="Arial" panose="020B0604020202020204" pitchFamily="34" charset="0"/>
              <a:buChar char="•"/>
            </a:pPr>
            <a:r>
              <a:rPr lang="zh-CN" altLang="en-US" smtClean="0"/>
              <a:t>局模式，而是因为本地模式不会注册 PATH 环境变量。举例说明，我们安装 </a:t>
            </a:r>
            <a:endParaRPr lang="zh-CN" altLang="en-US" smtClean="0"/>
          </a:p>
          <a:p>
            <a:pPr marL="228600" indent="-228600">
              <a:lnSpc>
                <a:spcPct val="150000"/>
              </a:lnSpc>
              <a:buSzTx/>
              <a:buFont typeface="Arial" panose="020B0604020202020204" pitchFamily="34" charset="0"/>
              <a:buChar char="•"/>
            </a:pPr>
            <a:r>
              <a:rPr lang="zh-CN" altLang="en-US" smtClean="0"/>
              <a:t>supervisor 是为了在命令行中运行它，譬如直接运行 supervisor script.js，这时</a:t>
            </a:r>
            <a:endParaRPr lang="zh-CN" altLang="en-US" smtClean="0"/>
          </a:p>
          <a:p>
            <a:pPr marL="228600" indent="-228600">
              <a:lnSpc>
                <a:spcPct val="150000"/>
              </a:lnSpc>
              <a:buSzTx/>
              <a:buFont typeface="Arial" panose="020B0604020202020204" pitchFamily="34" charset="0"/>
              <a:buChar char="•"/>
            </a:pPr>
            <a:r>
              <a:rPr lang="zh-CN" altLang="en-US" smtClean="0"/>
              <a:t>就需要在 PATH 环境变量中注册 supervisor。npm 本地模式仅仅是把包安装到 </a:t>
            </a:r>
            <a:endParaRPr lang="zh-CN" altLang="en-US" smtClean="0"/>
          </a:p>
          <a:p>
            <a:pPr marL="228600" indent="-228600">
              <a:lnSpc>
                <a:spcPct val="150000"/>
              </a:lnSpc>
              <a:buSzTx/>
              <a:buFont typeface="Arial" panose="020B0604020202020204" pitchFamily="34" charset="0"/>
              <a:buChar char="•"/>
            </a:pPr>
            <a:r>
              <a:rPr lang="zh-CN" altLang="en-US" smtClean="0"/>
              <a:t>node_modules 子目录下，其中的 bin 目录没有包含在 PATH 环境变量中，不能</a:t>
            </a:r>
            <a:endParaRPr lang="zh-CN" altLang="en-US" smtClean="0"/>
          </a:p>
          <a:p>
            <a:pPr marL="228600" indent="-228600">
              <a:lnSpc>
                <a:spcPct val="150000"/>
              </a:lnSpc>
              <a:buSzTx/>
              <a:buFont typeface="Arial" panose="020B0604020202020204" pitchFamily="34" charset="0"/>
              <a:buChar char="•"/>
            </a:pPr>
            <a:r>
              <a:rPr lang="zh-CN" altLang="en-US" smtClean="0"/>
              <a:t>直接在命令行中调用。而当我们使用全局模式安装时，npm 会将包安装到系</a:t>
            </a:r>
            <a:endParaRPr lang="zh-CN" altLang="en-US" smtClean="0"/>
          </a:p>
          <a:p>
            <a:pPr marL="228600" indent="-228600">
              <a:lnSpc>
                <a:spcPct val="150000"/>
              </a:lnSpc>
              <a:buSzTx/>
              <a:buFont typeface="Arial" panose="020B0604020202020204" pitchFamily="34" charset="0"/>
              <a:buChar char="•"/>
            </a:pPr>
            <a:r>
              <a:rPr lang="zh-CN" altLang="en-US" smtClean="0"/>
              <a:t>统目录，譬如 /usr/local/lib/node_modules/，同时package.json 文件中 bin 字段</a:t>
            </a:r>
            <a:endParaRPr lang="zh-CN" altLang="en-US" smtClean="0"/>
          </a:p>
          <a:p>
            <a:pPr marL="228600" indent="-228600">
              <a:lnSpc>
                <a:spcPct val="150000"/>
              </a:lnSpc>
              <a:buSzTx/>
              <a:buFont typeface="Arial" panose="020B0604020202020204" pitchFamily="34" charset="0"/>
              <a:buChar char="•"/>
            </a:pPr>
            <a:r>
              <a:rPr lang="zh-CN" altLang="en-US" smtClean="0"/>
              <a:t>包含的文件会被链接到 /usr/local/bin/。/usr/local/bin/ 是在PATH 环境变量中默</a:t>
            </a:r>
            <a:endParaRPr lang="zh-CN" altLang="en-US" smtClean="0"/>
          </a:p>
          <a:p>
            <a:pPr marL="228600" indent="-228600">
              <a:lnSpc>
                <a:spcPct val="150000"/>
              </a:lnSpc>
              <a:buSzTx/>
              <a:buFont typeface="Arial" panose="020B0604020202020204" pitchFamily="34" charset="0"/>
              <a:buChar char="•"/>
            </a:pPr>
            <a:r>
              <a:rPr lang="zh-CN" altLang="en-US" smtClean="0"/>
              <a:t>认 定义的，因此就可以直接在命令行中运行 supervisor script.js命令了。 </a:t>
            </a:r>
            <a:endParaRPr lang="zh-CN" altLang="en-US" smtClean="0"/>
          </a:p>
          <a:p>
            <a:pPr marL="228600" indent="-228600">
              <a:lnSpc>
                <a:spcPct val="150000"/>
              </a:lnSpc>
              <a:buSzTx/>
              <a:buFont typeface="Arial" panose="020B0604020202020204" pitchFamily="34" charset="0"/>
              <a:buChar char="•"/>
            </a:pPr>
            <a:r>
              <a:rPr lang="zh-CN" altLang="en-US" smtClean="0"/>
              <a:t>使用全局模式安装的包并不能直接在 JavaScript 文件中用 require 获 得，因为 require 不会搜索</a:t>
            </a:r>
            <a:endParaRPr lang="zh-CN" altLang="en-US" smtClean="0"/>
          </a:p>
          <a:p>
            <a:pPr marL="228600" indent="-228600">
              <a:lnSpc>
                <a:spcPct val="150000"/>
              </a:lnSpc>
              <a:buSzTx/>
              <a:buFont typeface="Arial" panose="020B0604020202020204" pitchFamily="34" charset="0"/>
              <a:buChar char="•"/>
            </a:pPr>
            <a:r>
              <a:rPr lang="zh-CN" altLang="en-US" smtClean="0"/>
              <a:t> /usr/local/lib/node_modules/。</a:t>
            </a:r>
            <a:endParaRPr lang="zh-CN" altLang="en-US" smtClean="0"/>
          </a:p>
        </p:txBody>
      </p:sp>
    </p:spTree>
    <p:custDataLst>
      <p:tags r:id="rId3"/>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t>环境变量</a:t>
            </a:r>
            <a:endParaRPr lang="zh-CN" altLang="en-US"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en-US" altLang="zh-CN" smtClean="0"/>
              <a:t>          </a:t>
            </a:r>
            <a:r>
              <a:rPr lang="zh-CN" altLang="en-US" smtClean="0"/>
              <a:t>环境变量（environment variables）一般是指在操作系统中用来指定操作系统运行环境的一些参数，如：临时文件夹位置和系统文件夹位置等</a:t>
            </a:r>
            <a:endParaRPr lang="zh-CN" altLang="en-US" smtClean="0"/>
          </a:p>
          <a:p>
            <a:pPr marL="228600" indent="-228600">
              <a:lnSpc>
                <a:spcPct val="150000"/>
              </a:lnSpc>
              <a:buSzTx/>
              <a:buFont typeface="Arial" panose="020B0604020202020204" pitchFamily="34" charset="0"/>
              <a:buChar char="•"/>
            </a:pPr>
            <a:r>
              <a:rPr lang="zh-CN" altLang="en-US" smtClean="0"/>
              <a:t>          环境变量是在操作系统中一个具有特定名字的对象，它包含了一个或者多个应用程序所将使用到的信息。例如Windows和DOS操作系统中的path环境变量，当要求系统运行一个程序而没有告诉它程序所在的完整路径时，系统除了在当前目录下面寻找此程序外，还应到path中指定的路径去找。用户通过设置环境变量，来更好的运行进程</a:t>
            </a:r>
            <a:endParaRPr lang="zh-CN" altLang="en-US" smtClean="0"/>
          </a:p>
        </p:txBody>
      </p:sp>
    </p:spTree>
    <p:custDataLst>
      <p:tags r:id="rId3"/>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t>环境变量</a:t>
            </a:r>
            <a:endParaRPr lang="zh-CN" altLang="en-US"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en-US" altLang="zh-CN" smtClean="0"/>
              <a:t>         </a:t>
            </a:r>
            <a:r>
              <a:rPr lang="zh-CN" altLang="en-US" smtClean="0"/>
              <a:t>环境变量相当于给系统或用户应用程序设置的一些参数，具体起什么作用这当然和具体的环境变量相关。比如path，是告诉系统，当要求系统运行一个程序而没有告诉它程序所在的完整路径时，系统除了在当前目录下面寻找此程序外，还应到哪些目录下去寻找；再如tc或vc++中，set include=path1;path2; 是告诉编译程序到哪里去找.h类型的文件；当然不仅仅是指定什么路径，还有其它的作用的，如set dircmd=/4 设置一个环境变量的作用是在使用dir命令时会把/4作为缺省的参数添加到你的dir命令之后，就像你的每个命令都加了/4参数，它实际上是给命令解释程序command设置的一个环境变量，并且是给dir这个内部命令设置的</a:t>
            </a:r>
            <a:endParaRPr lang="zh-CN" altLang="en-US" smtClean="0"/>
          </a:p>
        </p:txBody>
      </p:sp>
    </p:spTree>
    <p:custDataLst>
      <p:tags r:id="rId3"/>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本地模式与全局模式 </a:t>
            </a:r>
            <a:endParaRPr lang="zh-CN" altLang="en-US"/>
          </a:p>
        </p:txBody>
      </p:sp>
      <p:pic>
        <p:nvPicPr>
          <p:cNvPr id="4" name="内容占位符 3"/>
          <p:cNvPicPr>
            <a:picLocks noChangeAspect="1"/>
          </p:cNvPicPr>
          <p:nvPr>
            <p:ph idx="1"/>
          </p:nvPr>
        </p:nvPicPr>
        <p:blipFill>
          <a:blip r:embed="rId1"/>
          <a:stretch>
            <a:fillRect/>
          </a:stretch>
        </p:blipFill>
        <p:spPr>
          <a:xfrm>
            <a:off x="838200" y="1804035"/>
            <a:ext cx="10766425" cy="3275330"/>
          </a:xfrm>
          <a:prstGeom prst="rect">
            <a:avLst/>
          </a:prstGeom>
        </p:spPr>
      </p:pic>
    </p:spTree>
    <p:custDataLst>
      <p:tags r:id="rId2"/>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t>本地模式与全局模式</a:t>
            </a:r>
            <a:endParaRPr lang="zh-CN" altLang="en-US"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fontScale="50000"/>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zh-CN" altLang="en-US" smtClean="0"/>
              <a:t>创建全局链接</a:t>
            </a:r>
            <a:endParaRPr lang="zh-CN" altLang="en-US" smtClean="0"/>
          </a:p>
          <a:p>
            <a:pPr marL="228600" indent="-228600">
              <a:lnSpc>
                <a:spcPct val="150000"/>
              </a:lnSpc>
              <a:buSzTx/>
              <a:buFont typeface="Arial" panose="020B0604020202020204" pitchFamily="34" charset="0"/>
              <a:buChar char="•"/>
            </a:pPr>
            <a:r>
              <a:rPr lang="zh-CN" altLang="en-US" smtClean="0"/>
              <a:t>npm 提供了一个有趣的命令 npm link，它的功能是在本地包和全</a:t>
            </a:r>
            <a:endParaRPr lang="zh-CN" altLang="en-US" smtClean="0"/>
          </a:p>
          <a:p>
            <a:pPr marL="228600" indent="-228600">
              <a:lnSpc>
                <a:spcPct val="150000"/>
              </a:lnSpc>
              <a:buSzTx/>
              <a:buFont typeface="Arial" panose="020B0604020202020204" pitchFamily="34" charset="0"/>
              <a:buChar char="•"/>
            </a:pPr>
            <a:r>
              <a:rPr lang="zh-CN" altLang="en-US" smtClean="0"/>
              <a:t>局包之间创建符号链 接。我们说过使用全局模式安装的包不能直</a:t>
            </a:r>
            <a:endParaRPr lang="zh-CN" altLang="en-US" smtClean="0"/>
          </a:p>
          <a:p>
            <a:pPr marL="228600" indent="-228600">
              <a:lnSpc>
                <a:spcPct val="150000"/>
              </a:lnSpc>
              <a:buSzTx/>
              <a:buFont typeface="Arial" panose="020B0604020202020204" pitchFamily="34" charset="0"/>
              <a:buChar char="•"/>
            </a:pPr>
            <a:r>
              <a:rPr lang="zh-CN" altLang="en-US" smtClean="0"/>
              <a:t>接通过 require 使用，但通过 npm link命令 可以打破这一限制。举</a:t>
            </a:r>
            <a:endParaRPr lang="zh-CN" altLang="en-US" smtClean="0"/>
          </a:p>
          <a:p>
            <a:pPr marL="228600" indent="-228600">
              <a:lnSpc>
                <a:spcPct val="150000"/>
              </a:lnSpc>
              <a:buSzTx/>
              <a:buFont typeface="Arial" panose="020B0604020202020204" pitchFamily="34" charset="0"/>
              <a:buChar char="•"/>
            </a:pPr>
            <a:r>
              <a:rPr lang="zh-CN" altLang="en-US" smtClean="0"/>
              <a:t>个例子，我们已经通过 npm install -g express 安装了 express， 这</a:t>
            </a:r>
            <a:endParaRPr lang="zh-CN" altLang="en-US" smtClean="0"/>
          </a:p>
          <a:p>
            <a:pPr marL="228600" indent="-228600">
              <a:lnSpc>
                <a:spcPct val="150000"/>
              </a:lnSpc>
              <a:buSzTx/>
              <a:buFont typeface="Arial" panose="020B0604020202020204" pitchFamily="34" charset="0"/>
              <a:buChar char="•"/>
            </a:pPr>
            <a:r>
              <a:rPr lang="zh-CN" altLang="en-US" smtClean="0"/>
              <a:t>时在工程的目录下运行命令： </a:t>
            </a:r>
            <a:endParaRPr lang="zh-CN" altLang="en-US" smtClean="0"/>
          </a:p>
          <a:p>
            <a:pPr marL="228600" indent="-228600">
              <a:lnSpc>
                <a:spcPct val="150000"/>
              </a:lnSpc>
              <a:buSzTx/>
              <a:buFont typeface="Arial" panose="020B0604020202020204" pitchFamily="34" charset="0"/>
              <a:buChar char="•"/>
            </a:pPr>
            <a:r>
              <a:rPr lang="zh-CN" altLang="en-US" smtClean="0"/>
              <a:t>npm link express  ./node_modules/express -&gt; </a:t>
            </a:r>
            <a:endParaRPr lang="zh-CN" altLang="en-US" smtClean="0"/>
          </a:p>
          <a:p>
            <a:pPr marL="228600" indent="-228600">
              <a:lnSpc>
                <a:spcPct val="150000"/>
              </a:lnSpc>
              <a:buSzTx/>
              <a:buFont typeface="Arial" panose="020B0604020202020204" pitchFamily="34" charset="0"/>
              <a:buChar char="•"/>
            </a:pPr>
            <a:r>
              <a:rPr lang="zh-CN" altLang="en-US" smtClean="0"/>
              <a:t>/usr/local/lib/node_modules/express </a:t>
            </a:r>
            <a:endParaRPr lang="zh-CN" altLang="en-US" smtClean="0"/>
          </a:p>
          <a:p>
            <a:pPr marL="228600" indent="-228600">
              <a:lnSpc>
                <a:spcPct val="150000"/>
              </a:lnSpc>
              <a:buSzTx/>
              <a:buFont typeface="Arial" panose="020B0604020202020204" pitchFamily="34" charset="0"/>
              <a:buChar char="•"/>
            </a:pPr>
            <a:r>
              <a:rPr lang="zh-CN" altLang="en-US" smtClean="0"/>
              <a:t>我们可以在 node_modules 子目录中发现一个指向安装到全局的包的符号链接。通过这 种方法，我们就可以把全局包当本地包来使用了</a:t>
            </a:r>
            <a:endParaRPr lang="zh-CN" altLang="en-US" smtClean="0"/>
          </a:p>
          <a:p>
            <a:pPr marL="228600" indent="-228600">
              <a:lnSpc>
                <a:spcPct val="150000"/>
              </a:lnSpc>
              <a:buSzTx/>
              <a:buFont typeface="Arial" panose="020B0604020202020204" pitchFamily="34" charset="0"/>
              <a:buChar char="•"/>
            </a:pPr>
            <a:r>
              <a:rPr lang="zh-CN" altLang="en-US" smtClean="0"/>
              <a:t>除了将全局的包链接到本地以外，使用 npm link命令还可以将本地的包链接到全局。 使用方法是在包目录</a:t>
            </a:r>
            <a:endParaRPr lang="zh-CN" altLang="en-US" smtClean="0"/>
          </a:p>
          <a:p>
            <a:pPr marL="228600" indent="-228600">
              <a:lnSpc>
                <a:spcPct val="150000"/>
              </a:lnSpc>
              <a:buSzTx/>
              <a:buFont typeface="Arial" panose="020B0604020202020204" pitchFamily="34" charset="0"/>
              <a:buChar char="•"/>
            </a:pPr>
            <a:r>
              <a:rPr lang="zh-CN" altLang="en-US" smtClean="0"/>
              <a:t>（ package.json 所在目录）中运行 npm link 命令。如果我们要开发 一个包，利用这种方法可以非常方便地</a:t>
            </a:r>
            <a:endParaRPr lang="zh-CN" altLang="en-US" smtClean="0"/>
          </a:p>
          <a:p>
            <a:pPr marL="228600" indent="-228600">
              <a:lnSpc>
                <a:spcPct val="150000"/>
              </a:lnSpc>
              <a:buSzTx/>
              <a:buFont typeface="Arial" panose="020B0604020202020204" pitchFamily="34" charset="0"/>
              <a:buChar char="•"/>
            </a:pPr>
            <a:r>
              <a:rPr lang="zh-CN" altLang="en-US" smtClean="0"/>
              <a:t>在不同的工程间进行测试。 </a:t>
            </a:r>
            <a:endParaRPr lang="zh-CN" altLang="en-US" smtClean="0"/>
          </a:p>
        </p:txBody>
      </p:sp>
    </p:spTree>
    <p:custDataLst>
      <p:tags r:id="rId3"/>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t>调试</a:t>
            </a:r>
            <a:endParaRPr lang="zh-CN" altLang="en-US"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altLang="zh-CN" dirty="0" err="1" smtClean="0"/>
              <a:t>Lorem</a:t>
            </a:r>
            <a:r>
              <a:rPr lang="en-US" altLang="zh-CN" dirty="0" smtClean="0"/>
              <a:t> </a:t>
            </a:r>
            <a:r>
              <a:rPr lang="en-US" altLang="zh-CN" dirty="0" err="1" smtClean="0"/>
              <a:t>ipsum</a:t>
            </a:r>
            <a:r>
              <a:rPr lang="en-US" altLang="zh-CN" dirty="0" smtClean="0"/>
              <a:t> dolor sit </a:t>
            </a:r>
            <a:r>
              <a:rPr lang="en-US" altLang="zh-CN" dirty="0" err="1" smtClean="0"/>
              <a:t>amet</a:t>
            </a:r>
            <a:r>
              <a:rPr lang="en-US" altLang="zh-CN" dirty="0" smtClean="0"/>
              <a:t>, </a:t>
            </a:r>
            <a:r>
              <a:rPr lang="en-US" altLang="zh-CN" dirty="0" err="1" smtClean="0"/>
              <a:t>consectetur</a:t>
            </a:r>
            <a:r>
              <a:rPr lang="en-US" altLang="zh-CN" dirty="0" smtClean="0"/>
              <a:t> </a:t>
            </a:r>
            <a:r>
              <a:rPr lang="en-US" altLang="zh-CN" dirty="0" err="1" smtClean="0"/>
              <a:t>adipisicing</a:t>
            </a:r>
            <a:r>
              <a:rPr lang="en-US" altLang="zh-CN" dirty="0" smtClean="0"/>
              <a:t> </a:t>
            </a:r>
            <a:r>
              <a:rPr lang="en-US" altLang="zh-CN" dirty="0" err="1" smtClean="0"/>
              <a:t>elit</a:t>
            </a:r>
            <a:r>
              <a:rPr lang="en-US" altLang="zh-CN" dirty="0" smtClean="0"/>
              <a:t>, </a:t>
            </a:r>
            <a:r>
              <a:rPr lang="en-US" altLang="zh-CN" dirty="0" err="1" smtClean="0"/>
              <a:t>sed</a:t>
            </a:r>
            <a:r>
              <a:rPr lang="en-US" altLang="zh-CN" dirty="0" smtClean="0"/>
              <a:t> do </a:t>
            </a:r>
            <a:r>
              <a:rPr lang="en-US" altLang="zh-CN" dirty="0" err="1" smtClean="0"/>
              <a:t>eiusmod</a:t>
            </a:r>
            <a:r>
              <a:rPr lang="en-US" altLang="zh-CN" dirty="0" smtClean="0"/>
              <a:t> </a:t>
            </a:r>
            <a:r>
              <a:rPr lang="en-US" altLang="zh-CN" dirty="0" err="1" smtClean="0"/>
              <a:t>tempor</a:t>
            </a:r>
            <a:r>
              <a:rPr lang="en-US" altLang="zh-CN" dirty="0" smtClean="0"/>
              <a:t> </a:t>
            </a:r>
            <a:r>
              <a:rPr lang="en-US" altLang="zh-CN" dirty="0" err="1" smtClean="0"/>
              <a:t>incididunt</a:t>
            </a:r>
            <a:r>
              <a:rPr lang="en-US" altLang="zh-CN" dirty="0" smtClean="0"/>
              <a:t> </a:t>
            </a:r>
            <a:r>
              <a:rPr lang="en-US" altLang="zh-CN" dirty="0" err="1" smtClean="0"/>
              <a:t>ut</a:t>
            </a:r>
            <a:r>
              <a:rPr lang="en-US" altLang="zh-CN" dirty="0" smtClean="0"/>
              <a:t> </a:t>
            </a:r>
            <a:r>
              <a:rPr lang="en-US" altLang="zh-CN" dirty="0" err="1" smtClean="0"/>
              <a:t>labore</a:t>
            </a:r>
            <a:r>
              <a:rPr lang="en-US" altLang="zh-CN" dirty="0" smtClean="0"/>
              <a:t> et </a:t>
            </a:r>
            <a:r>
              <a:rPr lang="en-US" altLang="zh-CN" dirty="0" err="1" smtClean="0"/>
              <a:t>dolore</a:t>
            </a:r>
            <a:r>
              <a:rPr lang="en-US" altLang="zh-CN" dirty="0" smtClean="0"/>
              <a:t> magna </a:t>
            </a:r>
            <a:r>
              <a:rPr lang="en-US" altLang="zh-CN" dirty="0" err="1" smtClean="0"/>
              <a:t>aliqua</a:t>
            </a:r>
            <a:r>
              <a:rPr lang="en-US" altLang="zh-CN" dirty="0" smtClean="0"/>
              <a:t>. </a:t>
            </a:r>
            <a:r>
              <a:rPr lang="en-US" altLang="zh-CN" dirty="0" err="1" smtClean="0"/>
              <a:t>Ut</a:t>
            </a:r>
            <a:r>
              <a:rPr lang="en-US" altLang="zh-CN" dirty="0" smtClean="0"/>
              <a:t> </a:t>
            </a:r>
            <a:r>
              <a:rPr lang="en-US" altLang="zh-CN" dirty="0" err="1" smtClean="0"/>
              <a:t>enim</a:t>
            </a:r>
            <a:r>
              <a:rPr lang="en-US" altLang="zh-CN" dirty="0" smtClean="0"/>
              <a:t> ad minim </a:t>
            </a:r>
            <a:r>
              <a:rPr lang="en-US" altLang="zh-CN" dirty="0" err="1" smtClean="0"/>
              <a:t>veniam</a:t>
            </a:r>
            <a:r>
              <a:rPr lang="en-US" altLang="zh-CN" dirty="0" smtClean="0"/>
              <a:t>, </a:t>
            </a:r>
            <a:r>
              <a:rPr lang="en-US" altLang="zh-CN" dirty="0" err="1" smtClean="0"/>
              <a:t>quis</a:t>
            </a:r>
            <a:r>
              <a:rPr lang="en-US" altLang="zh-CN" dirty="0" smtClean="0"/>
              <a:t> </a:t>
            </a:r>
            <a:r>
              <a:rPr lang="en-US" altLang="zh-CN" dirty="0" err="1" smtClean="0"/>
              <a:t>nostrud</a:t>
            </a:r>
            <a:r>
              <a:rPr lang="en-US" altLang="zh-CN" dirty="0" smtClean="0"/>
              <a:t> exercitation </a:t>
            </a:r>
            <a:r>
              <a:rPr lang="en-US" altLang="zh-CN" dirty="0" err="1" smtClean="0"/>
              <a:t>ullamco</a:t>
            </a:r>
            <a:r>
              <a:rPr lang="en-US" altLang="zh-CN" dirty="0" smtClean="0"/>
              <a:t> </a:t>
            </a:r>
            <a:r>
              <a:rPr lang="en-US" altLang="zh-CN" dirty="0" err="1" smtClean="0"/>
              <a:t>laboris</a:t>
            </a:r>
            <a:r>
              <a:rPr lang="en-US" altLang="zh-CN" dirty="0" smtClean="0"/>
              <a:t> nisi </a:t>
            </a:r>
            <a:r>
              <a:rPr lang="en-US" altLang="zh-CN" dirty="0" err="1" smtClean="0"/>
              <a:t>ut</a:t>
            </a:r>
            <a:r>
              <a:rPr lang="en-US" altLang="zh-CN" dirty="0" smtClean="0"/>
              <a:t> </a:t>
            </a:r>
            <a:r>
              <a:rPr lang="en-US" altLang="zh-CN" dirty="0" err="1" smtClean="0"/>
              <a:t>aliquip</a:t>
            </a:r>
            <a:r>
              <a:rPr lang="en-US" altLang="zh-CN" dirty="0" smtClean="0"/>
              <a:t> ex </a:t>
            </a:r>
            <a:r>
              <a:rPr lang="en-US" altLang="zh-CN" dirty="0" err="1" smtClean="0"/>
              <a:t>ea</a:t>
            </a:r>
            <a:r>
              <a:rPr lang="en-US" altLang="zh-CN" dirty="0" smtClean="0"/>
              <a:t> </a:t>
            </a:r>
            <a:r>
              <a:rPr lang="en-US" altLang="zh-CN" dirty="0" err="1" smtClean="0"/>
              <a:t>commodo</a:t>
            </a:r>
            <a:r>
              <a:rPr lang="en-US" altLang="zh-CN" dirty="0" smtClean="0"/>
              <a:t> </a:t>
            </a:r>
            <a:r>
              <a:rPr lang="en-US" altLang="zh-CN" dirty="0" err="1" smtClean="0"/>
              <a:t>consequat</a:t>
            </a:r>
            <a:r>
              <a:rPr lang="en-US" altLang="zh-CN" dirty="0" smtClean="0"/>
              <a:t>.</a:t>
            </a:r>
            <a:endParaRPr lang="zh-CN" altLang="en-US" dirty="0"/>
          </a:p>
        </p:txBody>
      </p:sp>
    </p:spTree>
    <p:custDataLst>
      <p:tags r:id="rId3"/>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t>Node.js核心模块</a:t>
            </a:r>
            <a:endParaRPr lang="zh-CN" altLang="en-US"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lnSpcReduction="10000"/>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zh-CN" altLang="en-US" smtClean="0"/>
              <a:t>核心模块是 Node.js 的心脏，它由一些精简而高效的库组成，为 Node.js 提供了基本的 API</a:t>
            </a:r>
            <a:endParaRPr lang="zh-CN" altLang="en-US" smtClean="0"/>
          </a:p>
          <a:p>
            <a:pPr marL="228600" indent="-228600">
              <a:lnSpc>
                <a:spcPct val="150000"/>
              </a:lnSpc>
              <a:buSzTx/>
              <a:buFont typeface="Arial" panose="020B0604020202020204" pitchFamily="34" charset="0"/>
              <a:buChar char="•"/>
            </a:pPr>
            <a:r>
              <a:rPr lang="zh-CN" altLang="en-US" smtClean="0"/>
              <a:t>主要内容包括：</a:t>
            </a:r>
            <a:endParaRPr lang="zh-CN" altLang="en-US" smtClean="0"/>
          </a:p>
          <a:p>
            <a:pPr marL="228600" indent="-228600">
              <a:lnSpc>
                <a:spcPct val="150000"/>
              </a:lnSpc>
              <a:buSzTx/>
              <a:buFont typeface="Arial" panose="020B0604020202020204" pitchFamily="34" charset="0"/>
              <a:buChar char="•"/>
            </a:pPr>
            <a:r>
              <a:rPr lang="zh-CN" altLang="en-US" smtClean="0"/>
              <a:t> </a:t>
            </a:r>
            <a:r>
              <a:rPr lang="en-US" altLang="zh-CN" smtClean="0"/>
              <a:t>1</a:t>
            </a:r>
            <a:r>
              <a:rPr lang="zh-CN" altLang="en-US" smtClean="0"/>
              <a:t>、 全局对象；</a:t>
            </a:r>
            <a:endParaRPr lang="zh-CN" altLang="en-US" smtClean="0"/>
          </a:p>
          <a:p>
            <a:pPr marL="228600" indent="-228600">
              <a:lnSpc>
                <a:spcPct val="150000"/>
              </a:lnSpc>
              <a:buSzTx/>
              <a:buFont typeface="Arial" panose="020B0604020202020204" pitchFamily="34" charset="0"/>
              <a:buChar char="•"/>
            </a:pPr>
            <a:r>
              <a:rPr lang="zh-CN" altLang="en-US" smtClean="0"/>
              <a:t> </a:t>
            </a:r>
            <a:r>
              <a:rPr lang="en-US" altLang="zh-CN" smtClean="0"/>
              <a:t>2</a:t>
            </a:r>
            <a:r>
              <a:rPr lang="zh-CN" altLang="en-US" smtClean="0"/>
              <a:t>、 常用工具；</a:t>
            </a:r>
            <a:endParaRPr lang="zh-CN" altLang="en-US" smtClean="0"/>
          </a:p>
          <a:p>
            <a:pPr marL="228600" indent="-228600">
              <a:lnSpc>
                <a:spcPct val="150000"/>
              </a:lnSpc>
              <a:buSzTx/>
              <a:buFont typeface="Arial" panose="020B0604020202020204" pitchFamily="34" charset="0"/>
              <a:buChar char="•"/>
            </a:pPr>
            <a:r>
              <a:rPr lang="zh-CN" altLang="en-US" smtClean="0"/>
              <a:t> </a:t>
            </a:r>
            <a:r>
              <a:rPr lang="en-US" altLang="zh-CN" smtClean="0"/>
              <a:t>3</a:t>
            </a:r>
            <a:r>
              <a:rPr lang="zh-CN" altLang="en-US" smtClean="0"/>
              <a:t>、 事件机制； </a:t>
            </a:r>
            <a:endParaRPr lang="zh-CN" altLang="en-US" smtClean="0"/>
          </a:p>
          <a:p>
            <a:pPr marL="228600" indent="-228600">
              <a:lnSpc>
                <a:spcPct val="150000"/>
              </a:lnSpc>
              <a:buSzTx/>
              <a:buFont typeface="Arial" panose="020B0604020202020204" pitchFamily="34" charset="0"/>
              <a:buChar char="•"/>
            </a:pPr>
            <a:r>
              <a:rPr lang="zh-CN" altLang="en-US" smtClean="0"/>
              <a:t> </a:t>
            </a:r>
            <a:r>
              <a:rPr lang="en-US" altLang="zh-CN" smtClean="0"/>
              <a:t>4</a:t>
            </a:r>
            <a:r>
              <a:rPr lang="zh-CN" altLang="en-US" smtClean="0"/>
              <a:t>、 文件系统访问；</a:t>
            </a:r>
            <a:endParaRPr lang="zh-CN" altLang="en-US" smtClean="0"/>
          </a:p>
          <a:p>
            <a:pPr marL="228600" indent="-228600">
              <a:lnSpc>
                <a:spcPct val="150000"/>
              </a:lnSpc>
              <a:buSzTx/>
              <a:buFont typeface="Arial" panose="020B0604020202020204" pitchFamily="34" charset="0"/>
              <a:buChar char="•"/>
            </a:pPr>
            <a:r>
              <a:rPr lang="zh-CN" altLang="en-US" smtClean="0"/>
              <a:t> </a:t>
            </a:r>
            <a:r>
              <a:rPr lang="en-US" altLang="zh-CN" smtClean="0"/>
              <a:t>5</a:t>
            </a:r>
            <a:r>
              <a:rPr lang="zh-CN" altLang="en-US" smtClean="0"/>
              <a:t>、 HTTP 服务器与客户端。 </a:t>
            </a:r>
            <a:endParaRPr lang="zh-CN" altLang="en-US" smtClean="0"/>
          </a:p>
        </p:txBody>
      </p:sp>
    </p:spTree>
    <p:custDataLst>
      <p:tags r:id="rId3"/>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t>全局对象</a:t>
            </a:r>
            <a:endParaRPr lang="zh-CN" altLang="en-US"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lnSpcReduction="10000"/>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zh-CN" altLang="en-US" smtClean="0"/>
              <a:t>JavaScript 中有一个特殊的对象，称为全局对象（Global Object），它及其所有属性都可 以在程序的任何地方访问，即全局变量。在浏览器 JavaScript 中，通常 window 是全局对象， 而 Node.js 中的全局对象是 global，所有全局变量（除了 global 本身以外）都是 global 对象的属性</a:t>
            </a:r>
            <a:endParaRPr lang="zh-CN" altLang="en-US" smtClean="0"/>
          </a:p>
          <a:p>
            <a:pPr marL="228600" indent="-228600">
              <a:lnSpc>
                <a:spcPct val="150000"/>
              </a:lnSpc>
              <a:buSzTx/>
              <a:buFont typeface="Arial" panose="020B0604020202020204" pitchFamily="34" charset="0"/>
              <a:buChar char="•"/>
            </a:pPr>
            <a:r>
              <a:rPr lang="zh-CN" altLang="en-US" smtClean="0"/>
              <a:t>global 最根本的作用是作为全局变量的宿主</a:t>
            </a:r>
            <a:endParaRPr lang="zh-CN" altLang="en-US" smtClean="0"/>
          </a:p>
          <a:p>
            <a:pPr marL="228600" indent="-228600">
              <a:lnSpc>
                <a:spcPct val="150000"/>
              </a:lnSpc>
              <a:buSzTx/>
              <a:buFont typeface="Arial" panose="020B0604020202020204" pitchFamily="34" charset="0"/>
              <a:buChar char="•"/>
            </a:pPr>
            <a:r>
              <a:rPr lang="zh-CN" altLang="en-US" smtClean="0"/>
              <a:t>当你定义一个全局变量时，这个变量同时也会成为全局对象的属性，反之亦然。需要注 意的是，在 Node.js 中你不可能在最外层定义缺省</a:t>
            </a:r>
            <a:r>
              <a:rPr lang="en-US" altLang="zh-CN" smtClean="0"/>
              <a:t>global</a:t>
            </a:r>
            <a:r>
              <a:rPr lang="zh-CN" altLang="en-US" smtClean="0"/>
              <a:t>的全局变量，因为所有用户代码都是属于当前模块的， 而模块本身不是最外层上下文。 </a:t>
            </a:r>
            <a:endParaRPr lang="zh-CN" altLang="en-US" smtClean="0"/>
          </a:p>
        </p:txBody>
      </p:sp>
    </p:spTree>
    <p:custDataLst>
      <p:tags r:id="rId3"/>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fontScale="50000"/>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br>
              <a:rPr lang="zh-CN" altLang="en-US" smtClean="0">
                <a:sym typeface="+mn-ea"/>
              </a:rPr>
            </a:br>
            <a:r>
              <a:rPr lang="zh-CN" altLang="en-US" smtClean="0">
                <a:sym typeface="+mn-ea"/>
              </a:rPr>
              <a:t>全局对象</a:t>
            </a:r>
            <a:br>
              <a:rPr lang="zh-CN" altLang="en-US" smtClean="0"/>
            </a:br>
            <a:endParaRPr lang="zh-CN" altLang="en-US"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zh-CN" altLang="en-US" smtClean="0"/>
              <a:t>process 是一个全局变量，即 global 对象的属性。它用于描述当前 Node.js 进程状态 的对象</a:t>
            </a:r>
            <a:endParaRPr lang="zh-CN" altLang="en-US" smtClean="0"/>
          </a:p>
          <a:p>
            <a:pPr marL="228600" indent="-228600">
              <a:lnSpc>
                <a:spcPct val="150000"/>
              </a:lnSpc>
              <a:buSzTx/>
              <a:buFont typeface="Arial" panose="020B0604020202020204" pitchFamily="34" charset="0"/>
              <a:buChar char="•"/>
            </a:pPr>
            <a:r>
              <a:rPr lang="zh-CN" altLang="en-US" smtClean="0"/>
              <a:t> process 对象的一些最常用的成员方法： </a:t>
            </a:r>
            <a:endParaRPr lang="zh-CN" altLang="en-US" smtClean="0"/>
          </a:p>
          <a:p>
            <a:pPr marL="228600" indent="-228600">
              <a:lnSpc>
                <a:spcPct val="150000"/>
              </a:lnSpc>
              <a:buSzTx/>
              <a:buFont typeface="Arial" panose="020B0604020202020204" pitchFamily="34" charset="0"/>
              <a:buChar char="•"/>
            </a:pPr>
            <a:endParaRPr lang="zh-CN" altLang="en-US" smtClean="0"/>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Node.js </a:t>
            </a:r>
            <a:r>
              <a:rPr lang="zh-CN" altLang="en-US">
                <a:sym typeface="+mn-ea"/>
              </a:rPr>
              <a:t>特点之二  </a:t>
            </a:r>
            <a:r>
              <a:rPr lang="en-US" altLang="zh-CN">
                <a:sym typeface="+mn-ea"/>
              </a:rPr>
              <a:t>:  </a:t>
            </a:r>
            <a:r>
              <a:rPr lang="zh-CN" altLang="en-US">
                <a:sym typeface="+mn-ea"/>
              </a:rPr>
              <a:t>非阻塞</a:t>
            </a:r>
            <a:r>
              <a:rPr lang="en-US" altLang="zh-CN">
                <a:sym typeface="+mn-ea"/>
              </a:rPr>
              <a:t>I/O(</a:t>
            </a:r>
            <a:r>
              <a:rPr lang="zh-CN" altLang="en-US">
                <a:sym typeface="+mn-ea"/>
              </a:rPr>
              <a:t>异步</a:t>
            </a:r>
            <a:r>
              <a:rPr lang="en-US" altLang="zh-CN">
                <a:sym typeface="+mn-ea"/>
              </a:rPr>
              <a:t>)</a:t>
            </a:r>
            <a:endParaRPr lang="zh-CN" altLang="en-US">
              <a:sym typeface="+mn-ea"/>
            </a:endParaRPr>
          </a:p>
        </p:txBody>
      </p:sp>
      <p:sp>
        <p:nvSpPr>
          <p:cNvPr id="3" name="内容占位符 2"/>
          <p:cNvSpPr>
            <a:spLocks noGrp="1"/>
          </p:cNvSpPr>
          <p:nvPr>
            <p:ph idx="1"/>
          </p:nvPr>
        </p:nvSpPr>
        <p:spPr/>
        <p:txBody>
          <a:bodyPr>
            <a:normAutofit lnSpcReduction="10000"/>
          </a:bodyPr>
          <a:p>
            <a:r>
              <a:t>当服务器访问数据库读取数据的时候需要一段时间，传统单线程中，访问数据库时整个线程都会停下来，等待数据的读取成功，才能继续执行下面的代码，也就是说，</a:t>
            </a:r>
            <a:r>
              <a:rPr lang="en-US" altLang="zh-CN"/>
              <a:t>I/O</a:t>
            </a:r>
            <a:r>
              <a:t>阻塞了代码的执行，极大的降低了程序的执行效率</a:t>
            </a:r>
          </a:p>
          <a:p>
            <a:r>
              <a:rPr lang="en-US" altLang="zh-CN"/>
              <a:t>Node.js</a:t>
            </a:r>
            <a:r>
              <a:t>采用了非阻塞</a:t>
            </a:r>
            <a:r>
              <a:rPr lang="en-US" altLang="zh-CN"/>
              <a:t>I/O</a:t>
            </a:r>
            <a:r>
              <a:t>机制，不会等待数据库的文件读取，把数据库返回结果的处理代码放在回调函数中，提高了效率</a:t>
            </a:r>
          </a:p>
          <a:p>
            <a:r>
              <a:t>当某个</a:t>
            </a:r>
            <a:r>
              <a:rPr lang="en-US" altLang="zh-CN"/>
              <a:t>I/O</a:t>
            </a:r>
            <a:r>
              <a:t>执行完毕后，将以事件的形式通知此线程，线程执行这个事件的回调函数，为了处理异步</a:t>
            </a:r>
            <a:r>
              <a:rPr lang="en-US" altLang="zh-CN"/>
              <a:t>I/O</a:t>
            </a:r>
            <a:r>
              <a:t>，线程必须有事件循环，不断的检查有没有未处理的事件，一次予以处理</a:t>
            </a:r>
          </a:p>
          <a:p>
            <a:r>
              <a:t>阻塞模式下，一个线程只能处理一项任务，要想提高吞吐量必须开辟多个线程，而非阻塞模式下，一个线程永远在执行计算操作，这个线程的</a:t>
            </a:r>
            <a:r>
              <a:rPr lang="en-US" altLang="zh-CN"/>
              <a:t>CPU</a:t>
            </a:r>
            <a:r>
              <a:t>核心利用率永远</a:t>
            </a:r>
            <a:r>
              <a:rPr lang="en-US" altLang="zh-CN"/>
              <a:t>100%</a:t>
            </a:r>
            <a:r>
              <a:t>，与其人多，好多人闲着，还不如一个人玩命的干，往死里干</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en-US" altLang="zh-CN" smtClean="0"/>
              <a:t>POSIX</a:t>
            </a:r>
            <a:endParaRPr lang="en-US" altLang="zh-CN"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zh-CN" altLang="en-US" smtClean="0"/>
              <a:t>POSIX表示可移植操作系统接口</a:t>
            </a:r>
            <a:endParaRPr lang="zh-CN" altLang="en-US" smtClean="0"/>
          </a:p>
          <a:p>
            <a:pPr marL="228600" indent="-228600">
              <a:lnSpc>
                <a:spcPct val="150000"/>
              </a:lnSpc>
              <a:buSzTx/>
              <a:buFont typeface="Arial" panose="020B0604020202020204" pitchFamily="34" charset="0"/>
              <a:buChar char="•"/>
            </a:pPr>
            <a:r>
              <a:rPr lang="zh-CN" altLang="en-US" smtClean="0"/>
              <a:t>POSIX标准定义了操作系统应该为应用程序提供的接口标准</a:t>
            </a:r>
            <a:r>
              <a:rPr lang="en-US" altLang="zh-CN" smtClean="0"/>
              <a:t>,是IEEE为要在各种UNIX操作系统上运行的软件而定义的一系列API标准的总称</a:t>
            </a:r>
            <a:endParaRPr lang="en-US" altLang="zh-CN" smtClean="0"/>
          </a:p>
          <a:p>
            <a:pPr marL="228600" indent="-228600">
              <a:lnSpc>
                <a:spcPct val="150000"/>
              </a:lnSpc>
              <a:buSzTx/>
              <a:buFont typeface="Arial" panose="020B0604020202020204" pitchFamily="34" charset="0"/>
              <a:buChar char="•"/>
            </a:pPr>
            <a:r>
              <a:rPr lang="en-US" altLang="zh-CN" smtClean="0"/>
              <a:t>POSIX标准意在期望获得源代码级别的软件可移植性</a:t>
            </a:r>
            <a:endParaRPr lang="en-US" altLang="zh-CN" smtClean="0"/>
          </a:p>
          <a:p>
            <a:pPr marL="228600" indent="-228600">
              <a:lnSpc>
                <a:spcPct val="150000"/>
              </a:lnSpc>
              <a:buSzTx/>
              <a:buFont typeface="Arial" panose="020B0604020202020204" pitchFamily="34" charset="0"/>
              <a:buChar char="•"/>
            </a:pPr>
            <a:r>
              <a:rPr lang="en-US" altLang="zh-CN" smtClean="0"/>
              <a:t>为一个POSIX兼容的操作系统编写的程序，应该可以在任何其它的POSIX操作系统（即使是来自另一个厂商）上编译执行。</a:t>
            </a:r>
            <a:endParaRPr lang="en-US" altLang="zh-CN" smtClean="0"/>
          </a:p>
        </p:txBody>
      </p:sp>
    </p:spTree>
    <p:custDataLst>
      <p:tags r:id="rId3"/>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en-US" altLang="zh-CN" smtClean="0"/>
              <a:t>buffer</a:t>
            </a:r>
            <a:endParaRPr lang="en-US" altLang="zh-CN"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228600" indent="-228600">
              <a:lnSpc>
                <a:spcPct val="150000"/>
              </a:lnSpc>
              <a:buSzTx/>
              <a:buFont typeface="Arial" panose="020B0604020202020204" pitchFamily="34" charset="0"/>
              <a:buChar char="•"/>
            </a:pPr>
            <a:r>
              <a:rPr lang="zh-CN" altLang="en-US" smtClean="0"/>
              <a:t>在计算机领域，缓冲器指的是缓冲寄存器，它分输入缓冲器和输出缓冲器两种。前者的作用是将外设送来的数据暂时存放，以便处理器将它取走；后者的作用是用来暂时存放处理器送往外设的数据。有了数控缓冲器，就可以使高速工作的CPU与慢速工作的外设起协调和缓冲作用，实现数据传送的同步</a:t>
            </a:r>
            <a:endParaRPr lang="zh-CN" altLang="en-US" smtClean="0"/>
          </a:p>
        </p:txBody>
      </p:sp>
    </p:spTree>
    <p:custDataLst>
      <p:tags r:id="rId3"/>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Debugger</a:t>
            </a:r>
            <a:endParaRPr lang="en-US" altLang="zh-CN"/>
          </a:p>
        </p:txBody>
      </p:sp>
      <p:pic>
        <p:nvPicPr>
          <p:cNvPr id="4" name="内容占位符 3"/>
          <p:cNvPicPr>
            <a:picLocks noChangeAspect="1"/>
          </p:cNvPicPr>
          <p:nvPr>
            <p:ph idx="1"/>
          </p:nvPr>
        </p:nvPicPr>
        <p:blipFill>
          <a:blip r:embed="rId1"/>
          <a:stretch>
            <a:fillRect/>
          </a:stretch>
        </p:blipFill>
        <p:spPr>
          <a:xfrm>
            <a:off x="1685290" y="1691005"/>
            <a:ext cx="8691880" cy="4321810"/>
          </a:xfrm>
          <a:prstGeom prst="rect">
            <a:avLst/>
          </a:prstGeom>
        </p:spPr>
      </p:pic>
    </p:spTree>
    <p:custDataLst>
      <p:tags r:id="rId2"/>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064385" y="365125"/>
            <a:ext cx="8062595" cy="5674360"/>
          </a:xfrm>
          <a:prstGeom prst="rect">
            <a:avLst/>
          </a:prstGeom>
        </p:spPr>
      </p:pic>
    </p:spTree>
    <p:custDataLst>
      <p:tags r:id="rId2"/>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2212340" y="1554480"/>
            <a:ext cx="8354060" cy="4745990"/>
          </a:xfrm>
          <a:prstGeom prst="rect">
            <a:avLst/>
          </a:prstGeom>
        </p:spPr>
      </p:pic>
    </p:spTree>
    <p:custDataLst>
      <p:tags r:id="rId2"/>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078990" y="495935"/>
            <a:ext cx="7652385" cy="5549265"/>
          </a:xfrm>
          <a:prstGeom prst="rect">
            <a:avLst/>
          </a:prstGeom>
        </p:spPr>
      </p:pic>
    </p:spTree>
    <p:custDataLst>
      <p:tags r:id="rId2"/>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1645920" y="527685"/>
            <a:ext cx="9243695" cy="6033135"/>
          </a:xfrm>
          <a:prstGeom prst="rect">
            <a:avLst/>
          </a:prstGeom>
        </p:spPr>
      </p:pic>
    </p:spTree>
    <p:custDataLst>
      <p:tags r:id="rId2"/>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1013460" y="578485"/>
            <a:ext cx="7766685" cy="5724525"/>
          </a:xfrm>
          <a:prstGeom prst="rect">
            <a:avLst/>
          </a:prstGeom>
        </p:spPr>
      </p:pic>
    </p:spTree>
    <p:custDataLst>
      <p:tags r:id="rId2"/>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649730" y="433070"/>
            <a:ext cx="8399145" cy="5579110"/>
          </a:xfrm>
          <a:prstGeom prst="rect">
            <a:avLst/>
          </a:prstGeom>
        </p:spPr>
      </p:pic>
    </p:spTree>
    <p:custDataLst>
      <p:tags r:id="rId2"/>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133350" y="501650"/>
            <a:ext cx="11991340" cy="5559425"/>
          </a:xfrm>
          <a:prstGeom prst="rect">
            <a:avLst/>
          </a:prstGeom>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Node.js </a:t>
            </a:r>
            <a:r>
              <a:rPr lang="zh-CN" altLang="en-US">
                <a:sym typeface="+mn-ea"/>
              </a:rPr>
              <a:t>特点之一  </a:t>
            </a:r>
            <a:r>
              <a:rPr lang="en-US" altLang="zh-CN">
                <a:sym typeface="+mn-ea"/>
              </a:rPr>
              <a:t>:  </a:t>
            </a:r>
            <a:r>
              <a:rPr lang="zh-CN" altLang="en-US">
                <a:sym typeface="+mn-ea"/>
              </a:rPr>
              <a:t>事件驱动</a:t>
            </a:r>
            <a:endParaRPr lang="zh-CN" altLang="en-US">
              <a:sym typeface="+mn-ea"/>
            </a:endParaRPr>
          </a:p>
        </p:txBody>
      </p:sp>
      <p:sp>
        <p:nvSpPr>
          <p:cNvPr id="3" name="内容占位符 2"/>
          <p:cNvSpPr>
            <a:spLocks noGrp="1"/>
          </p:cNvSpPr>
          <p:nvPr>
            <p:ph idx="1"/>
          </p:nvPr>
        </p:nvSpPr>
        <p:spPr/>
        <p:txBody>
          <a:bodyPr/>
          <a:p>
            <a:r>
              <a:rPr lang="en-US" altLang="zh-CN"/>
              <a:t>node</a:t>
            </a:r>
            <a:r>
              <a:t>中，客户端请求建立连接，提交数据的行为，会触发相应的事件，</a:t>
            </a:r>
            <a:r>
              <a:rPr lang="en-US" altLang="zh-CN"/>
              <a:t>node</a:t>
            </a:r>
            <a:r>
              <a:t>在一个时刻只能执行一个事件的回调函数，但是在执行一个事件回调函数的中途可以转而处理其他事件（比如又有新用户连接了），然后返回继续执行原事件的回调函数，这种处理机制，称为</a:t>
            </a:r>
            <a:r>
              <a:rPr lang="en-US" altLang="zh-CN"/>
              <a:t>“”</a:t>
            </a:r>
            <a:r>
              <a:t>事件循环</a:t>
            </a:r>
            <a:r>
              <a:rPr lang="en-US" altLang="zh-CN"/>
              <a:t>“</a:t>
            </a:r>
            <a:r>
              <a:t>机制</a:t>
            </a:r>
          </a:p>
          <a:p/>
        </p:txBody>
      </p:sp>
      <p:pic>
        <p:nvPicPr>
          <p:cNvPr id="4" name="图片 3"/>
          <p:cNvPicPr>
            <a:picLocks noChangeAspect="1"/>
          </p:cNvPicPr>
          <p:nvPr/>
        </p:nvPicPr>
        <p:blipFill>
          <a:blip r:embed="rId1"/>
          <a:stretch>
            <a:fillRect/>
          </a:stretch>
        </p:blipFill>
        <p:spPr>
          <a:xfrm>
            <a:off x="3476625" y="2901315"/>
            <a:ext cx="4566285" cy="375094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1494155" y="800735"/>
            <a:ext cx="9668510" cy="5721985"/>
          </a:xfrm>
          <a:prstGeom prst="rect">
            <a:avLst/>
          </a:prstGeom>
        </p:spPr>
      </p:pic>
    </p:spTree>
    <p:custDataLst>
      <p:tags r:id="rId2"/>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1934210" y="635000"/>
            <a:ext cx="8095615" cy="5453380"/>
          </a:xfrm>
          <a:prstGeom prst="rect">
            <a:avLst/>
          </a:prstGeom>
        </p:spPr>
      </p:pic>
    </p:spTree>
    <p:custDataLst>
      <p:tags r:id="rId2"/>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107440" y="287655"/>
            <a:ext cx="9777095" cy="6095365"/>
          </a:xfrm>
          <a:prstGeom prst="rect">
            <a:avLst/>
          </a:prstGeom>
        </p:spPr>
      </p:pic>
    </p:spTree>
    <p:custDataLst>
      <p:tags r:id="rId2"/>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1013460" y="415925"/>
            <a:ext cx="9733280" cy="1588135"/>
          </a:xfrm>
          <a:prstGeom prst="rect">
            <a:avLst/>
          </a:prstGeom>
        </p:spPr>
      </p:pic>
      <p:pic>
        <p:nvPicPr>
          <p:cNvPr id="5" name="图片 4"/>
          <p:cNvPicPr>
            <a:picLocks noChangeAspect="1"/>
          </p:cNvPicPr>
          <p:nvPr/>
        </p:nvPicPr>
        <p:blipFill>
          <a:blip r:embed="rId2"/>
          <a:stretch>
            <a:fillRect/>
          </a:stretch>
        </p:blipFill>
        <p:spPr>
          <a:xfrm>
            <a:off x="1553210" y="2334895"/>
            <a:ext cx="5852795" cy="3825875"/>
          </a:xfrm>
          <a:prstGeom prst="rect">
            <a:avLst/>
          </a:prstGeom>
        </p:spPr>
      </p:pic>
    </p:spTree>
    <p:custDataLst>
      <p:tags r:id="rId3"/>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19125" y="341313"/>
            <a:ext cx="10953750" cy="795337"/>
          </a:xfrm>
          <a:prstGeom prst="rect">
            <a:avLst/>
          </a:prstGeom>
        </p:spPr>
        <p:txBody>
          <a:bodyPr vert="horz" lIns="91440" tIns="45720" rIns="91440" bIns="45720" rtlCol="0" anchor="ctr">
            <a:normAutofit/>
          </a:bodyPr>
          <a:lstStyle>
            <a:lvl1pPr defTabSz="685800">
              <a:lnSpc>
                <a:spcPct val="90000"/>
              </a:lnSpc>
              <a:spcBef>
                <a:spcPct val="0"/>
              </a:spcBef>
              <a:buNone/>
              <a:defRPr sz="3200" b="0" i="0" baseline="0">
                <a:solidFill>
                  <a:schemeClr val="accent1"/>
                </a:solidFill>
                <a:effectLst/>
                <a:latin typeface="+mj-lt"/>
                <a:ea typeface="+mj-ea"/>
                <a:cs typeface="+mj-cs"/>
              </a:defRPr>
            </a:lvl1pPr>
          </a:lstStyle>
          <a:p>
            <a:r>
              <a:rPr lang="zh-CN" altLang="en-US" smtClean="0"/>
              <a:t>模块分类</a:t>
            </a:r>
            <a:endParaRPr lang="zh-CN" altLang="en-US" smtClean="0"/>
          </a:p>
        </p:txBody>
      </p:sp>
      <p:sp>
        <p:nvSpPr>
          <p:cNvPr id="7" name="文本框 6"/>
          <p:cNvSpPr txBox="1"/>
          <p:nvPr>
            <p:custDataLst>
              <p:tags r:id="rId2"/>
            </p:custDataLst>
          </p:nvPr>
        </p:nvSpPr>
        <p:spPr>
          <a:xfrm>
            <a:off x="851694" y="1260475"/>
            <a:ext cx="10488612" cy="5100638"/>
          </a:xfrm>
          <a:prstGeom prst="rect">
            <a:avLst/>
          </a:prstGeom>
        </p:spPr>
        <p:txBody>
          <a:bodyPr vert="horz" lIns="91440" tIns="45720" rIns="91440" bIns="45720" rtlCol="0">
            <a:normAutofit/>
          </a:bodyPr>
          <a:lstStyle>
            <a:lvl1pPr marL="361950" indent="-361950" algn="just" defTabSz="685800">
              <a:lnSpc>
                <a:spcPct val="110000"/>
              </a:lnSpc>
              <a:spcBef>
                <a:spcPts val="1200"/>
              </a:spcBef>
              <a:spcAft>
                <a:spcPts val="0"/>
              </a:spcAft>
              <a:buClr>
                <a:schemeClr val="accent2"/>
              </a:buClr>
              <a:buSzPct val="50000"/>
              <a:buFont typeface="Wingdings 2" pitchFamily="18" charset="2"/>
              <a:buChar char=""/>
              <a:defRPr lang="zh-CN" altLang="en-US" sz="2400" b="0" baseline="0" dirty="0" smtClean="0">
                <a:solidFill>
                  <a:schemeClr val="tx2"/>
                </a:solidFill>
              </a:defRPr>
            </a:lvl1pPr>
            <a:lvl2pPr marL="360045" indent="0" algn="just" defTabSz="685800">
              <a:spcBef>
                <a:spcPts val="0"/>
              </a:spcBef>
              <a:spcAft>
                <a:spcPts val="0"/>
              </a:spcAft>
              <a:buClrTx/>
              <a:buFont typeface="Arial" panose="020B0604020202020204" pitchFamily="34" charset="0"/>
              <a:buChar char="•"/>
              <a:defRPr sz="2000" b="0" baseline="0"/>
            </a:lvl2pPr>
            <a:lvl3pPr marL="857250" indent="-171450" defTabSz="685800">
              <a:lnSpc>
                <a:spcPct val="90000"/>
              </a:lnSpc>
              <a:spcBef>
                <a:spcPts val="375"/>
              </a:spcBef>
              <a:buFont typeface="Arial" panose="020B0604020202020204" pitchFamily="34" charset="0"/>
              <a:buChar char="•"/>
            </a:lvl3pPr>
            <a:lvl4pPr marL="1200150" indent="-171450" defTabSz="685800">
              <a:lnSpc>
                <a:spcPct val="90000"/>
              </a:lnSpc>
              <a:spcBef>
                <a:spcPts val="375"/>
              </a:spcBef>
              <a:buFont typeface="Arial" panose="020B0604020202020204" pitchFamily="34" charset="0"/>
              <a:buChar char="•"/>
            </a:lvl4pPr>
            <a:lvl5pPr marL="1543050" indent="-171450" defTabSz="685800">
              <a:lnSpc>
                <a:spcPct val="90000"/>
              </a:lnSpc>
              <a:spcBef>
                <a:spcPts val="375"/>
              </a:spcBef>
              <a:buFont typeface="Arial" panose="020B0604020202020204" pitchFamily="34" charset="0"/>
              <a:buChar cha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altLang="zh-CN" dirty="0" err="1" smtClean="0"/>
              <a:t>Lorem</a:t>
            </a:r>
            <a:r>
              <a:rPr lang="en-US" altLang="zh-CN" dirty="0" smtClean="0"/>
              <a:t> </a:t>
            </a:r>
            <a:r>
              <a:rPr lang="en-US" altLang="zh-CN" dirty="0" err="1" smtClean="0"/>
              <a:t>ipsum</a:t>
            </a:r>
            <a:r>
              <a:rPr lang="en-US" altLang="zh-CN" dirty="0" smtClean="0"/>
              <a:t> dolor sit </a:t>
            </a:r>
            <a:r>
              <a:rPr lang="en-US" altLang="zh-CN" dirty="0" err="1" smtClean="0"/>
              <a:t>amet</a:t>
            </a:r>
            <a:r>
              <a:rPr lang="en-US" altLang="zh-CN" dirty="0" smtClean="0"/>
              <a:t>, </a:t>
            </a:r>
            <a:r>
              <a:rPr lang="en-US" altLang="zh-CN" dirty="0" err="1" smtClean="0"/>
              <a:t>consectetur</a:t>
            </a:r>
            <a:r>
              <a:rPr lang="en-US" altLang="zh-CN" dirty="0" smtClean="0"/>
              <a:t> </a:t>
            </a:r>
            <a:r>
              <a:rPr lang="en-US" altLang="zh-CN" dirty="0" err="1" smtClean="0"/>
              <a:t>adipisicing</a:t>
            </a:r>
            <a:r>
              <a:rPr lang="en-US" altLang="zh-CN" dirty="0" smtClean="0"/>
              <a:t> </a:t>
            </a:r>
            <a:r>
              <a:rPr lang="en-US" altLang="zh-CN" dirty="0" err="1" smtClean="0"/>
              <a:t>elit</a:t>
            </a:r>
            <a:r>
              <a:rPr lang="en-US" altLang="zh-CN" dirty="0" smtClean="0"/>
              <a:t>, </a:t>
            </a:r>
            <a:r>
              <a:rPr lang="en-US" altLang="zh-CN" dirty="0" err="1" smtClean="0"/>
              <a:t>sed</a:t>
            </a:r>
            <a:r>
              <a:rPr lang="en-US" altLang="zh-CN" dirty="0" smtClean="0"/>
              <a:t> do </a:t>
            </a:r>
            <a:r>
              <a:rPr lang="en-US" altLang="zh-CN" dirty="0" err="1" smtClean="0"/>
              <a:t>eiusmod</a:t>
            </a:r>
            <a:r>
              <a:rPr lang="en-US" altLang="zh-CN" dirty="0" smtClean="0"/>
              <a:t> </a:t>
            </a:r>
            <a:r>
              <a:rPr lang="en-US" altLang="zh-CN" dirty="0" err="1" smtClean="0"/>
              <a:t>tempor</a:t>
            </a:r>
            <a:r>
              <a:rPr lang="en-US" altLang="zh-CN" dirty="0" smtClean="0"/>
              <a:t> </a:t>
            </a:r>
            <a:r>
              <a:rPr lang="en-US" altLang="zh-CN" dirty="0" err="1" smtClean="0"/>
              <a:t>incididunt</a:t>
            </a:r>
            <a:r>
              <a:rPr lang="en-US" altLang="zh-CN" dirty="0" smtClean="0"/>
              <a:t> </a:t>
            </a:r>
            <a:r>
              <a:rPr lang="en-US" altLang="zh-CN" dirty="0" err="1" smtClean="0"/>
              <a:t>ut</a:t>
            </a:r>
            <a:r>
              <a:rPr lang="en-US" altLang="zh-CN" dirty="0" smtClean="0"/>
              <a:t> </a:t>
            </a:r>
            <a:r>
              <a:rPr lang="en-US" altLang="zh-CN" dirty="0" err="1" smtClean="0"/>
              <a:t>labore</a:t>
            </a:r>
            <a:r>
              <a:rPr lang="en-US" altLang="zh-CN" dirty="0" smtClean="0"/>
              <a:t> et </a:t>
            </a:r>
            <a:r>
              <a:rPr lang="en-US" altLang="zh-CN" dirty="0" err="1" smtClean="0"/>
              <a:t>dolore</a:t>
            </a:r>
            <a:r>
              <a:rPr lang="en-US" altLang="zh-CN" dirty="0" smtClean="0"/>
              <a:t> magna </a:t>
            </a:r>
            <a:r>
              <a:rPr lang="en-US" altLang="zh-CN" dirty="0" err="1" smtClean="0"/>
              <a:t>aliqua</a:t>
            </a:r>
            <a:r>
              <a:rPr lang="en-US" altLang="zh-CN" dirty="0" smtClean="0"/>
              <a:t>. </a:t>
            </a:r>
            <a:r>
              <a:rPr lang="en-US" altLang="zh-CN" dirty="0" err="1" smtClean="0"/>
              <a:t>Ut</a:t>
            </a:r>
            <a:r>
              <a:rPr lang="en-US" altLang="zh-CN" dirty="0" smtClean="0"/>
              <a:t> </a:t>
            </a:r>
            <a:r>
              <a:rPr lang="en-US" altLang="zh-CN" dirty="0" err="1" smtClean="0"/>
              <a:t>enim</a:t>
            </a:r>
            <a:r>
              <a:rPr lang="en-US" altLang="zh-CN" dirty="0" smtClean="0"/>
              <a:t> ad minim </a:t>
            </a:r>
            <a:r>
              <a:rPr lang="en-US" altLang="zh-CN" dirty="0" err="1" smtClean="0"/>
              <a:t>veniam</a:t>
            </a:r>
            <a:r>
              <a:rPr lang="en-US" altLang="zh-CN" dirty="0" smtClean="0"/>
              <a:t>, </a:t>
            </a:r>
            <a:r>
              <a:rPr lang="en-US" altLang="zh-CN" dirty="0" err="1" smtClean="0"/>
              <a:t>quis</a:t>
            </a:r>
            <a:r>
              <a:rPr lang="en-US" altLang="zh-CN" dirty="0" smtClean="0"/>
              <a:t> </a:t>
            </a:r>
            <a:r>
              <a:rPr lang="en-US" altLang="zh-CN" dirty="0" err="1" smtClean="0"/>
              <a:t>nostrud</a:t>
            </a:r>
            <a:r>
              <a:rPr lang="en-US" altLang="zh-CN" dirty="0" smtClean="0"/>
              <a:t> exercitation </a:t>
            </a:r>
            <a:r>
              <a:rPr lang="en-US" altLang="zh-CN" dirty="0" err="1" smtClean="0"/>
              <a:t>ullamco</a:t>
            </a:r>
            <a:r>
              <a:rPr lang="en-US" altLang="zh-CN" dirty="0" smtClean="0"/>
              <a:t> </a:t>
            </a:r>
            <a:r>
              <a:rPr lang="en-US" altLang="zh-CN" dirty="0" err="1" smtClean="0"/>
              <a:t>laboris</a:t>
            </a:r>
            <a:r>
              <a:rPr lang="en-US" altLang="zh-CN" dirty="0" smtClean="0"/>
              <a:t> nisi </a:t>
            </a:r>
            <a:r>
              <a:rPr lang="en-US" altLang="zh-CN" dirty="0" err="1" smtClean="0"/>
              <a:t>ut</a:t>
            </a:r>
            <a:r>
              <a:rPr lang="en-US" altLang="zh-CN" dirty="0" smtClean="0"/>
              <a:t> </a:t>
            </a:r>
            <a:r>
              <a:rPr lang="en-US" altLang="zh-CN" dirty="0" err="1" smtClean="0"/>
              <a:t>aliquip</a:t>
            </a:r>
            <a:r>
              <a:rPr lang="en-US" altLang="zh-CN" dirty="0" smtClean="0"/>
              <a:t> ex </a:t>
            </a:r>
            <a:r>
              <a:rPr lang="en-US" altLang="zh-CN" dirty="0" err="1" smtClean="0"/>
              <a:t>ea</a:t>
            </a:r>
            <a:r>
              <a:rPr lang="en-US" altLang="zh-CN" dirty="0" smtClean="0"/>
              <a:t> </a:t>
            </a:r>
            <a:r>
              <a:rPr lang="en-US" altLang="zh-CN" dirty="0" err="1" smtClean="0"/>
              <a:t>commodo</a:t>
            </a:r>
            <a:r>
              <a:rPr lang="en-US" altLang="zh-CN" dirty="0" smtClean="0"/>
              <a:t> </a:t>
            </a:r>
            <a:r>
              <a:rPr lang="en-US" altLang="zh-CN" dirty="0" err="1" smtClean="0"/>
              <a:t>consequat</a:t>
            </a:r>
            <a:r>
              <a:rPr lang="en-US" altLang="zh-CN" dirty="0" smtClean="0"/>
              <a:t>.</a:t>
            </a:r>
            <a:endParaRPr lang="zh-CN" altLang="en-US" dirty="0"/>
          </a:p>
        </p:txBody>
      </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2685415" y="1420495"/>
            <a:ext cx="6930390" cy="4713605"/>
          </a:xfrm>
          <a:prstGeom prst="rect">
            <a:avLst/>
          </a:prstGeom>
        </p:spPr>
      </p:pic>
    </p:spTree>
  </p:cSld>
  <p:clrMapOvr>
    <a:masterClrMapping/>
  </p:clrMapOvr>
</p:sld>
</file>

<file path=ppt/tags/tag1.xml><?xml version="1.0" encoding="utf-8"?>
<p:tagLst xmlns:p="http://schemas.openxmlformats.org/presentationml/2006/main">
  <p:tag name="MH" val="20151014105112"/>
  <p:tag name="MH_LIBRARY" val="CONTENTS"/>
  <p:tag name="MH_TYPE" val="TITLE"/>
  <p:tag name="ID" val="553526"/>
  <p:tag name="MH_ORDER" val="NUMBER"/>
</p:tagLst>
</file>

<file path=ppt/tags/tag10.xml><?xml version="1.0" encoding="utf-8"?>
<p:tagLst xmlns:p="http://schemas.openxmlformats.org/presentationml/2006/main">
  <p:tag name="KSO_WM_TEMPLATE_THUMBS_INDEX" val="1、4、5、9、12、15、23、25、26、27"/>
  <p:tag name="KSO_WM_TEMPLATE_CATEGORY" val="custom"/>
  <p:tag name="KSO_WM_TEMPLATE_INDEX" val="160135"/>
  <p:tag name="KSO_WM_TAG_VERSION" val="1.0"/>
  <p:tag name="KSO_WM_SLIDE_ID" val="custom160135_1"/>
  <p:tag name="KSO_WM_SLIDE_INDEX" val="1"/>
  <p:tag name="KSO_WM_SLIDE_ITEM_CNT" val="2"/>
  <p:tag name="KSO_WM_SLIDE_LAYOUT" val="a_b"/>
  <p:tag name="KSO_WM_SLIDE_LAYOUT_CNT" val="1_1"/>
  <p:tag name="KSO_WM_SLIDE_TYPE" val="title"/>
  <p:tag name="KSO_WM_BEAUTIFY_FLAG" val="#wm#"/>
</p:tagLst>
</file>

<file path=ppt/tags/tag100.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101.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102.xml><?xml version="1.0" encoding="utf-8"?>
<p:tagLst xmlns:p="http://schemas.openxmlformats.org/presentationml/2006/main">
  <p:tag name="KSO_WM_TEMPLATE_CATEGORY" val="custom"/>
  <p:tag name="KSO_WM_TEMPLATE_INDEX" val="160135"/>
</p:tagLst>
</file>

<file path=ppt/tags/tag103.xml><?xml version="1.0" encoding="utf-8"?>
<p:tagLst xmlns:p="http://schemas.openxmlformats.org/presentationml/2006/main">
  <p:tag name="KSO_WM_TEMPLATE_CATEGORY" val="custom"/>
  <p:tag name="KSO_WM_TEMPLATE_INDEX" val="160135"/>
</p:tagLst>
</file>

<file path=ppt/tags/tag104.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105.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106.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107.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108.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109.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11.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110.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111.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112.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113.xml><?xml version="1.0" encoding="utf-8"?>
<p:tagLst xmlns:p="http://schemas.openxmlformats.org/presentationml/2006/main">
  <p:tag name="KSO_WM_TEMPLATE_CATEGORY" val="custom"/>
  <p:tag name="KSO_WM_TEMPLATE_INDEX" val="160135"/>
</p:tagLst>
</file>

<file path=ppt/tags/tag114.xml><?xml version="1.0" encoding="utf-8"?>
<p:tagLst xmlns:p="http://schemas.openxmlformats.org/presentationml/2006/main">
  <p:tag name="KSO_WM_TAG_VERSION" val="1.0"/>
  <p:tag name="KSO_WM_BEAUTIFY_FLAG" val="#wm#"/>
  <p:tag name="KSO_WM_TEMPLATE_CATEGORY" val="custom"/>
  <p:tag name="KSO_WM_TEMPLATE_INDEX" val="160135"/>
  <p:tag name="MH" val="20151014112547"/>
  <p:tag name="MH_LIBRARY" val="GRAPHIC"/>
  <p:tag name="MH_TYPE" val="Picture"/>
  <p:tag name="MH_ORDER" val="1"/>
  <p:tag name="KSO_WM_UNIT_TYPE" val="d"/>
  <p:tag name="KSO_WM_UNIT_INDEX" val="1"/>
  <p:tag name="KSO_WM_UNIT_ID" val="custom160135_26*d*1"/>
  <p:tag name="KSO_WM_UNIT_CLEAR" val="0"/>
  <p:tag name="KSO_WM_UNIT_LAYERLEVEL" val="1"/>
  <p:tag name="KSO_WM_UNIT_VALUE" val="1337*1109"/>
  <p:tag name="KSO_WM_UNIT_HIGHLIGHT" val="0"/>
  <p:tag name="KSO_WM_UNIT_COMPATIBLE" val="0"/>
</p:tagLst>
</file>

<file path=ppt/tags/tag115.xml><?xml version="1.0" encoding="utf-8"?>
<p:tagLst xmlns:p="http://schemas.openxmlformats.org/presentationml/2006/main">
  <p:tag name="KSO_WM_TAG_VERSION" val="1.0"/>
  <p:tag name="KSO_WM_BEAUTIFY_FLAG" val="#wm#"/>
  <p:tag name="KSO_WM_TEMPLATE_CATEGORY" val="custom"/>
  <p:tag name="KSO_WM_TEMPLATE_INDEX" val="160135"/>
  <p:tag name="MH" val="20151014112547"/>
  <p:tag name="MH_LIBRARY" val="GRAPHIC"/>
  <p:tag name="MH_TYPE" val="Picture"/>
  <p:tag name="MH_ORDER" val="2"/>
  <p:tag name="KSO_WM_UNIT_TYPE" val="d"/>
  <p:tag name="KSO_WM_UNIT_INDEX" val="2"/>
  <p:tag name="KSO_WM_UNIT_ID" val="custom160135_26*d*2"/>
  <p:tag name="KSO_WM_UNIT_CLEAR" val="0"/>
  <p:tag name="KSO_WM_UNIT_LAYERLEVEL" val="1"/>
  <p:tag name="KSO_WM_UNIT_VALUE" val="1337*689"/>
  <p:tag name="KSO_WM_UNIT_HIGHLIGHT" val="0"/>
  <p:tag name="KSO_WM_UNIT_COMPATIBLE" val="0"/>
</p:tagLst>
</file>

<file path=ppt/tags/tag116.xml><?xml version="1.0" encoding="utf-8"?>
<p:tagLst xmlns:p="http://schemas.openxmlformats.org/presentationml/2006/main">
  <p:tag name="KSO_WM_TAG_VERSION" val="1.0"/>
  <p:tag name="KSO_WM_BEAUTIFY_FLAG" val="#wm#"/>
  <p:tag name="KSO_WM_TEMPLATE_CATEGORY" val="custom"/>
  <p:tag name="KSO_WM_TEMPLATE_INDEX" val="160135"/>
  <p:tag name="MH" val="20151014112547"/>
  <p:tag name="MH_LIBRARY" val="GRAPHIC"/>
  <p:tag name="MH_TYPE" val="Text"/>
  <p:tag name="MH_ORDER" val="1"/>
  <p:tag name="KSO_WM_UNIT_TYPE" val="f"/>
  <p:tag name="KSO_WM_UNIT_INDEX" val="1"/>
  <p:tag name="KSO_WM_UNIT_ID" val="custom160135_26*f*1"/>
  <p:tag name="KSO_WM_UNIT_CLEAR" val="1"/>
  <p:tag name="KSO_WM_UNIT_LAYERLEVEL" val="1"/>
  <p:tag name="KSO_WM_UNIT_VALUE" val="99"/>
  <p:tag name="KSO_WM_UNIT_HIGHLIGHT" val="0"/>
  <p:tag name="KSO_WM_UNIT_COMPATIBLE" val="0"/>
  <p:tag name="KSO_WM_UNIT_PRESET_TEXT_INDEX" val="3"/>
  <p:tag name="KSO_WM_UNIT_PRESET_TEXT_LEN" val="24"/>
</p:tagLst>
</file>

<file path=ppt/tags/tag117.xml><?xml version="1.0" encoding="utf-8"?>
<p:tagLst xmlns:p="http://schemas.openxmlformats.org/presentationml/2006/main">
  <p:tag name="KSO_WM_TAG_VERSION" val="1.0"/>
  <p:tag name="KSO_WM_BEAUTIFY_FLAG" val="#wm#"/>
  <p:tag name="KSO_WM_TEMPLATE_CATEGORY" val="custom"/>
  <p:tag name="KSO_WM_TEMPLATE_INDEX" val="160135"/>
  <p:tag name="KSO_WM_UNIT_TYPE" val="a"/>
  <p:tag name="KSO_WM_UNIT_INDEX" val="1"/>
  <p:tag name="KSO_WM_UNIT_ID" val="custom160135_26*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118.xml><?xml version="1.0" encoding="utf-8"?>
<p:tagLst xmlns:p="http://schemas.openxmlformats.org/presentationml/2006/main">
  <p:tag name="KSO_WM_TEMPLATE_CATEGORY" val="custom"/>
  <p:tag name="KSO_WM_TEMPLATE_INDEX" val="160135"/>
  <p:tag name="KSO_WM_TAG_VERSION" val="1.0"/>
  <p:tag name="KSO_WM_SLIDE_ID" val="custom160135_26"/>
  <p:tag name="KSO_WM_SLIDE_INDEX" val="26"/>
  <p:tag name="KSO_WM_SLIDE_ITEM_CNT" val="3"/>
  <p:tag name="KSO_WM_SLIDE_LAYOUT" val="a_d_f"/>
  <p:tag name="KSO_WM_SLIDE_LAYOUT_CNT" val="1_2_1"/>
  <p:tag name="KSO_WM_SLIDE_TYPE" val="text"/>
  <p:tag name="KSO_WM_BEAUTIFY_FLAG" val="#wm#"/>
  <p:tag name="KSO_WM_SLIDE_POSITION" val="161*114"/>
  <p:tag name="KSO_WM_SLIDE_SIZE" val="720*379"/>
  <p:tag name="MH_TYPE" val="#NeiR#"/>
  <p:tag name="MH_NUMBER" val="1"/>
  <p:tag name="MH_CATEGORY" val="#TuWHP#"/>
  <p:tag name="MH_LAYOUT" val="SubTitle"/>
  <p:tag name="MH" val="20151014112421"/>
  <p:tag name="MH_LIBRARY" val="GRAPHIC"/>
</p:tagLst>
</file>

<file path=ppt/tags/tag119.xml><?xml version="1.0" encoding="utf-8"?>
<p:tagLst xmlns:p="http://schemas.openxmlformats.org/presentationml/2006/main">
  <p:tag name="KSO_WM_TEMPLATE_CATEGORY" val="custom"/>
  <p:tag name="KSO_WM_TEMPLATE_INDEX" val="160135"/>
</p:tagLst>
</file>

<file path=ppt/tags/tag12.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120.xml><?xml version="1.0" encoding="utf-8"?>
<p:tagLst xmlns:p="http://schemas.openxmlformats.org/presentationml/2006/main">
  <p:tag name="KSO_WM_TEMPLATE_CATEGORY" val="custom"/>
  <p:tag name="KSO_WM_TEMPLATE_INDEX" val="160135"/>
</p:tagLst>
</file>

<file path=ppt/tags/tag121.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122.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123.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124.xml><?xml version="1.0" encoding="utf-8"?>
<p:tagLst xmlns:p="http://schemas.openxmlformats.org/presentationml/2006/main">
  <p:tag name="KSO_WM_TEMPLATE_CATEGORY" val="custom"/>
  <p:tag name="KSO_WM_TEMPLATE_INDEX" val="160135"/>
</p:tagLst>
</file>

<file path=ppt/tags/tag125.xml><?xml version="1.0" encoding="utf-8"?>
<p:tagLst xmlns:p="http://schemas.openxmlformats.org/presentationml/2006/main">
  <p:tag name="KSO_WM_TEMPLATE_CATEGORY" val="custom"/>
  <p:tag name="KSO_WM_TEMPLATE_INDEX" val="160135"/>
</p:tagLst>
</file>

<file path=ppt/tags/tag126.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127.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128.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129.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13.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130.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131.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132.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133.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134.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135.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136.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137.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138.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139.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14.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140.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141.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142.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143.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144.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145.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146.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147.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148.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149.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15.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150.xml><?xml version="1.0" encoding="utf-8"?>
<p:tagLst xmlns:p="http://schemas.openxmlformats.org/presentationml/2006/main">
  <p:tag name="KSO_WM_TEMPLATE_CATEGORY" val="custom"/>
  <p:tag name="KSO_WM_TEMPLATE_INDEX" val="160135"/>
</p:tagLst>
</file>

<file path=ppt/tags/tag151.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152.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153.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154.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155.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156.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157.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158.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159.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16.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160.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161.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162.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163.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164.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165.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166.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167.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168.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169.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17.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170.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171.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172.xml><?xml version="1.0" encoding="utf-8"?>
<p:tagLst xmlns:p="http://schemas.openxmlformats.org/presentationml/2006/main">
  <p:tag name="KSO_WM_TEMPLATE_CATEGORY" val="custom"/>
  <p:tag name="KSO_WM_TEMPLATE_INDEX" val="160135"/>
</p:tagLst>
</file>

<file path=ppt/tags/tag173.xml><?xml version="1.0" encoding="utf-8"?>
<p:tagLst xmlns:p="http://schemas.openxmlformats.org/presentationml/2006/main">
  <p:tag name="KSO_WM_TEMPLATE_CATEGORY" val="custom"/>
  <p:tag name="KSO_WM_TEMPLATE_INDEX" val="160135"/>
</p:tagLst>
</file>

<file path=ppt/tags/tag174.xml><?xml version="1.0" encoding="utf-8"?>
<p:tagLst xmlns:p="http://schemas.openxmlformats.org/presentationml/2006/main">
  <p:tag name="KSO_WM_TEMPLATE_CATEGORY" val="custom"/>
  <p:tag name="KSO_WM_TEMPLATE_INDEX" val="160135"/>
</p:tagLst>
</file>

<file path=ppt/tags/tag175.xml><?xml version="1.0" encoding="utf-8"?>
<p:tagLst xmlns:p="http://schemas.openxmlformats.org/presentationml/2006/main">
  <p:tag name="KSO_WM_TEMPLATE_CATEGORY" val="custom"/>
  <p:tag name="KSO_WM_TEMPLATE_INDEX" val="160135"/>
</p:tagLst>
</file>

<file path=ppt/tags/tag176.xml><?xml version="1.0" encoding="utf-8"?>
<p:tagLst xmlns:p="http://schemas.openxmlformats.org/presentationml/2006/main">
  <p:tag name="KSO_WM_TEMPLATE_CATEGORY" val="custom"/>
  <p:tag name="KSO_WM_TEMPLATE_INDEX" val="160135"/>
</p:tagLst>
</file>

<file path=ppt/tags/tag177.xml><?xml version="1.0" encoding="utf-8"?>
<p:tagLst xmlns:p="http://schemas.openxmlformats.org/presentationml/2006/main">
  <p:tag name="KSO_WM_TEMPLATE_CATEGORY" val="custom"/>
  <p:tag name="KSO_WM_TEMPLATE_INDEX" val="160135"/>
</p:tagLst>
</file>

<file path=ppt/tags/tag178.xml><?xml version="1.0" encoding="utf-8"?>
<p:tagLst xmlns:p="http://schemas.openxmlformats.org/presentationml/2006/main">
  <p:tag name="KSO_WM_TEMPLATE_CATEGORY" val="custom"/>
  <p:tag name="KSO_WM_TEMPLATE_INDEX" val="160135"/>
</p:tagLst>
</file>

<file path=ppt/tags/tag179.xml><?xml version="1.0" encoding="utf-8"?>
<p:tagLst xmlns:p="http://schemas.openxmlformats.org/presentationml/2006/main">
  <p:tag name="KSO_WM_TEMPLATE_CATEGORY" val="custom"/>
  <p:tag name="KSO_WM_TEMPLATE_INDEX" val="160135"/>
</p:tagLst>
</file>

<file path=ppt/tags/tag18.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180.xml><?xml version="1.0" encoding="utf-8"?>
<p:tagLst xmlns:p="http://schemas.openxmlformats.org/presentationml/2006/main">
  <p:tag name="KSO_WM_TEMPLATE_CATEGORY" val="custom"/>
  <p:tag name="KSO_WM_TEMPLATE_INDEX" val="160135"/>
</p:tagLst>
</file>

<file path=ppt/tags/tag181.xml><?xml version="1.0" encoding="utf-8"?>
<p:tagLst xmlns:p="http://schemas.openxmlformats.org/presentationml/2006/main">
  <p:tag name="KSO_WM_TEMPLATE_CATEGORY" val="custom"/>
  <p:tag name="KSO_WM_TEMPLATE_INDEX" val="160135"/>
</p:tagLst>
</file>

<file path=ppt/tags/tag182.xml><?xml version="1.0" encoding="utf-8"?>
<p:tagLst xmlns:p="http://schemas.openxmlformats.org/presentationml/2006/main">
  <p:tag name="KSO_WM_TEMPLATE_CATEGORY" val="custom"/>
  <p:tag name="KSO_WM_TEMPLATE_INDEX" val="160135"/>
</p:tagLst>
</file>

<file path=ppt/tags/tag183.xml><?xml version="1.0" encoding="utf-8"?>
<p:tagLst xmlns:p="http://schemas.openxmlformats.org/presentationml/2006/main">
  <p:tag name="KSO_WM_TEMPLATE_CATEGORY" val="custom"/>
  <p:tag name="KSO_WM_TEMPLATE_INDEX" val="160135"/>
</p:tagLst>
</file>

<file path=ppt/tags/tag184.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185.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186.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19.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2.xml><?xml version="1.0" encoding="utf-8"?>
<p:tagLst xmlns:p="http://schemas.openxmlformats.org/presentationml/2006/main">
  <p:tag name="MH" val="20151014105112"/>
  <p:tag name="MH_LIBRARY" val="CONTENTS"/>
  <p:tag name="MH_TYPE" val="OTHERS"/>
  <p:tag name="ID" val="553526"/>
  <p:tag name="MH_ORDER" val="NUMBER"/>
</p:tagLst>
</file>

<file path=ppt/tags/tag20.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21.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22.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23.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24.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25.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26.xml><?xml version="1.0" encoding="utf-8"?>
<p:tagLst xmlns:p="http://schemas.openxmlformats.org/presentationml/2006/main">
  <p:tag name="KSO_WM_TAG_VERSION" val="1.0"/>
  <p:tag name="KSO_WM_BEAUTIFY_FLAG" val="#wm#"/>
  <p:tag name="KSO_WM_TEMPLATE_CATEGORY" val="custom"/>
  <p:tag name="KSO_WM_TEMPLATE_INDEX" val="160135"/>
  <p:tag name="KSO_WM_UNIT_TYPE" val="d"/>
  <p:tag name="KSO_WM_UNIT_INDEX" val="1"/>
  <p:tag name="KSO_WM_UNIT_ID" val="custom160135_4*d*1"/>
  <p:tag name="KSO_WM_UNIT_CLEAR" val="0"/>
  <p:tag name="KSO_WM_UNIT_LAYERLEVEL" val="1"/>
  <p:tag name="KSO_WM_UNIT_VALUE" val="1500*1656"/>
  <p:tag name="KSO_WM_UNIT_HIGHLIGHT" val="0"/>
  <p:tag name="KSO_WM_UNIT_COMPATIBLE" val="0"/>
</p:tagLst>
</file>

<file path=ppt/tags/tag27.xml><?xml version="1.0" encoding="utf-8"?>
<p:tagLst xmlns:p="http://schemas.openxmlformats.org/presentationml/2006/main">
  <p:tag name="KSO_WM_TAG_VERSION" val="1.0"/>
  <p:tag name="KSO_WM_BEAUTIFY_FLAG" val="#wm#"/>
  <p:tag name="KSO_WM_TEMPLATE_CATEGORY" val="custom"/>
  <p:tag name="KSO_WM_TEMPLATE_INDEX" val="160135"/>
  <p:tag name="KSO_WM_UNIT_TYPE" val="f"/>
  <p:tag name="KSO_WM_UNIT_INDEX" val="1"/>
  <p:tag name="KSO_WM_UNIT_ID" val="custom160135_4*f*1"/>
  <p:tag name="KSO_WM_UNIT_CLEAR" val="1"/>
  <p:tag name="KSO_WM_UNIT_LAYERLEVEL" val="1"/>
  <p:tag name="KSO_WM_UNIT_VALUE" val="99"/>
  <p:tag name="KSO_WM_UNIT_HIGHLIGHT" val="0"/>
  <p:tag name="KSO_WM_UNIT_COMPATIBLE" val="0"/>
  <p:tag name="KSO_WM_UNIT_PRESET_TEXT_INDEX" val="5"/>
  <p:tag name="KSO_WM_UNIT_PRESET_TEXT_LEN" val="150"/>
</p:tagLst>
</file>

<file path=ppt/tags/tag28.xml><?xml version="1.0" encoding="utf-8"?>
<p:tagLst xmlns:p="http://schemas.openxmlformats.org/presentationml/2006/main">
  <p:tag name="KSO_WM_TAG_VERSION" val="1.0"/>
  <p:tag name="KSO_WM_BEAUTIFY_FLAG" val="#wm#"/>
  <p:tag name="KSO_WM_TEMPLATE_CATEGORY" val="custom"/>
  <p:tag name="KSO_WM_TEMPLATE_INDEX" val="160135"/>
  <p:tag name="KSO_WM_UNIT_TYPE" val="a"/>
  <p:tag name="KSO_WM_UNIT_INDEX" val="1"/>
  <p:tag name="KSO_WM_UNIT_ID" val="custom160135_4*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29.xml><?xml version="1.0" encoding="utf-8"?>
<p:tagLst xmlns:p="http://schemas.openxmlformats.org/presentationml/2006/main">
  <p:tag name="KSO_WM_TEMPLATE_CATEGORY" val="custom"/>
  <p:tag name="KSO_WM_TEMPLATE_INDEX" val="160135"/>
  <p:tag name="KSO_WM_TAG_VERSION" val="1.0"/>
  <p:tag name="KSO_WM_SLIDE_ID" val="custom160135_4"/>
  <p:tag name="KSO_WM_SLIDE_INDEX" val="4"/>
  <p:tag name="KSO_WM_SLIDE_ITEM_CNT" val="3"/>
  <p:tag name="KSO_WM_SLIDE_LAYOUT" val="a_f_d"/>
  <p:tag name="KSO_WM_SLIDE_LAYOUT_CNT" val="1_1_1"/>
  <p:tag name="KSO_WM_SLIDE_TYPE" val="text"/>
  <p:tag name="KSO_WM_BEAUTIFY_FLAG" val="#wm#"/>
  <p:tag name="KSO_WM_SLIDE_POSITION" val="63*64"/>
  <p:tag name="KSO_WM_SLIDE_SIZE" val="840*426"/>
</p:tagLst>
</file>

<file path=ppt/tags/tag3.xml><?xml version="1.0" encoding="utf-8"?>
<p:tagLst xmlns:p="http://schemas.openxmlformats.org/presentationml/2006/main">
  <p:tag name="MH" val="20151014112747"/>
  <p:tag name="MH_LIBRARY" val="GRAPHIC"/>
  <p:tag name="MH_ORDER" val="Straight Connector 32"/>
</p:tagLst>
</file>

<file path=ppt/tags/tag30.xml><?xml version="1.0" encoding="utf-8"?>
<p:tagLst xmlns:p="http://schemas.openxmlformats.org/presentationml/2006/main">
  <p:tag name="KSO_WM_TAG_VERSION" val="1.0"/>
  <p:tag name="KSO_WM_BEAUTIFY_FLAG" val="#wm#"/>
  <p:tag name="KSO_WM_TEMPLATE_CATEGORY" val="custom"/>
  <p:tag name="KSO_WM_TEMPLATE_INDEX" val="160135"/>
  <p:tag name="KSO_WM_UNIT_TYPE" val="d"/>
  <p:tag name="KSO_WM_UNIT_INDEX" val="1"/>
  <p:tag name="KSO_WM_UNIT_ID" val="custom160135_4*d*1"/>
  <p:tag name="KSO_WM_UNIT_CLEAR" val="0"/>
  <p:tag name="KSO_WM_UNIT_LAYERLEVEL" val="1"/>
  <p:tag name="KSO_WM_UNIT_VALUE" val="1500*1656"/>
  <p:tag name="KSO_WM_UNIT_HIGHLIGHT" val="0"/>
  <p:tag name="KSO_WM_UNIT_COMPATIBLE" val="0"/>
</p:tagLst>
</file>

<file path=ppt/tags/tag31.xml><?xml version="1.0" encoding="utf-8"?>
<p:tagLst xmlns:p="http://schemas.openxmlformats.org/presentationml/2006/main">
  <p:tag name="KSO_WM_TAG_VERSION" val="1.0"/>
  <p:tag name="KSO_WM_BEAUTIFY_FLAG" val="#wm#"/>
  <p:tag name="KSO_WM_TEMPLATE_CATEGORY" val="custom"/>
  <p:tag name="KSO_WM_TEMPLATE_INDEX" val="160135"/>
  <p:tag name="KSO_WM_UNIT_TYPE" val="f"/>
  <p:tag name="KSO_WM_UNIT_INDEX" val="1"/>
  <p:tag name="KSO_WM_UNIT_ID" val="custom160135_4*f*1"/>
  <p:tag name="KSO_WM_UNIT_CLEAR" val="1"/>
  <p:tag name="KSO_WM_UNIT_LAYERLEVEL" val="1"/>
  <p:tag name="KSO_WM_UNIT_VALUE" val="99"/>
  <p:tag name="KSO_WM_UNIT_HIGHLIGHT" val="0"/>
  <p:tag name="KSO_WM_UNIT_COMPATIBLE" val="0"/>
  <p:tag name="KSO_WM_UNIT_PRESET_TEXT_INDEX" val="5"/>
  <p:tag name="KSO_WM_UNIT_PRESET_TEXT_LEN" val="150"/>
</p:tagLst>
</file>

<file path=ppt/tags/tag32.xml><?xml version="1.0" encoding="utf-8"?>
<p:tagLst xmlns:p="http://schemas.openxmlformats.org/presentationml/2006/main">
  <p:tag name="KSO_WM_TAG_VERSION" val="1.0"/>
  <p:tag name="KSO_WM_BEAUTIFY_FLAG" val="#wm#"/>
  <p:tag name="KSO_WM_TEMPLATE_CATEGORY" val="custom"/>
  <p:tag name="KSO_WM_TEMPLATE_INDEX" val="160135"/>
  <p:tag name="KSO_WM_UNIT_TYPE" val="a"/>
  <p:tag name="KSO_WM_UNIT_INDEX" val="1"/>
  <p:tag name="KSO_WM_UNIT_ID" val="custom160135_4*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33.xml><?xml version="1.0" encoding="utf-8"?>
<p:tagLst xmlns:p="http://schemas.openxmlformats.org/presentationml/2006/main">
  <p:tag name="KSO_WM_TEMPLATE_CATEGORY" val="custom"/>
  <p:tag name="KSO_WM_TEMPLATE_INDEX" val="160135"/>
  <p:tag name="KSO_WM_TAG_VERSION" val="1.0"/>
  <p:tag name="KSO_WM_SLIDE_ID" val="custom160135_4"/>
  <p:tag name="KSO_WM_SLIDE_INDEX" val="4"/>
  <p:tag name="KSO_WM_SLIDE_ITEM_CNT" val="3"/>
  <p:tag name="KSO_WM_SLIDE_LAYOUT" val="a_f_d"/>
  <p:tag name="KSO_WM_SLIDE_LAYOUT_CNT" val="1_1_1"/>
  <p:tag name="KSO_WM_SLIDE_TYPE" val="text"/>
  <p:tag name="KSO_WM_BEAUTIFY_FLAG" val="#wm#"/>
  <p:tag name="KSO_WM_SLIDE_POSITION" val="63*64"/>
  <p:tag name="KSO_WM_SLIDE_SIZE" val="840*426"/>
</p:tagLst>
</file>

<file path=ppt/tags/tag34.xml><?xml version="1.0" encoding="utf-8"?>
<p:tagLst xmlns:p="http://schemas.openxmlformats.org/presentationml/2006/main">
  <p:tag name="KSO_WM_TAG_VERSION" val="1.0"/>
  <p:tag name="KSO_WM_BEAUTIFY_FLAG" val="#wm#"/>
  <p:tag name="KSO_WM_TEMPLATE_CATEGORY" val="custom"/>
  <p:tag name="KSO_WM_TEMPLATE_INDEX" val="160135"/>
  <p:tag name="KSO_WM_UNIT_TYPE" val="d"/>
  <p:tag name="KSO_WM_UNIT_INDEX" val="1"/>
  <p:tag name="KSO_WM_UNIT_ID" val="custom160135_4*d*1"/>
  <p:tag name="KSO_WM_UNIT_CLEAR" val="0"/>
  <p:tag name="KSO_WM_UNIT_LAYERLEVEL" val="1"/>
  <p:tag name="KSO_WM_UNIT_VALUE" val="1500*1656"/>
  <p:tag name="KSO_WM_UNIT_HIGHLIGHT" val="0"/>
  <p:tag name="KSO_WM_UNIT_COMPATIBLE" val="0"/>
</p:tagLst>
</file>

<file path=ppt/tags/tag35.xml><?xml version="1.0" encoding="utf-8"?>
<p:tagLst xmlns:p="http://schemas.openxmlformats.org/presentationml/2006/main">
  <p:tag name="KSO_WM_TAG_VERSION" val="1.0"/>
  <p:tag name="KSO_WM_BEAUTIFY_FLAG" val="#wm#"/>
  <p:tag name="KSO_WM_TEMPLATE_CATEGORY" val="custom"/>
  <p:tag name="KSO_WM_TEMPLATE_INDEX" val="160135"/>
  <p:tag name="KSO_WM_UNIT_TYPE" val="f"/>
  <p:tag name="KSO_WM_UNIT_INDEX" val="1"/>
  <p:tag name="KSO_WM_UNIT_ID" val="custom160135_4*f*1"/>
  <p:tag name="KSO_WM_UNIT_CLEAR" val="1"/>
  <p:tag name="KSO_WM_UNIT_LAYERLEVEL" val="1"/>
  <p:tag name="KSO_WM_UNIT_VALUE" val="99"/>
  <p:tag name="KSO_WM_UNIT_HIGHLIGHT" val="0"/>
  <p:tag name="KSO_WM_UNIT_COMPATIBLE" val="0"/>
  <p:tag name="KSO_WM_UNIT_PRESET_TEXT_INDEX" val="5"/>
  <p:tag name="KSO_WM_UNIT_PRESET_TEXT_LEN" val="150"/>
</p:tagLst>
</file>

<file path=ppt/tags/tag36.xml><?xml version="1.0" encoding="utf-8"?>
<p:tagLst xmlns:p="http://schemas.openxmlformats.org/presentationml/2006/main">
  <p:tag name="KSO_WM_TAG_VERSION" val="1.0"/>
  <p:tag name="KSO_WM_BEAUTIFY_FLAG" val="#wm#"/>
  <p:tag name="KSO_WM_TEMPLATE_CATEGORY" val="custom"/>
  <p:tag name="KSO_WM_TEMPLATE_INDEX" val="160135"/>
  <p:tag name="KSO_WM_UNIT_TYPE" val="a"/>
  <p:tag name="KSO_WM_UNIT_INDEX" val="1"/>
  <p:tag name="KSO_WM_UNIT_ID" val="custom160135_4*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37.xml><?xml version="1.0" encoding="utf-8"?>
<p:tagLst xmlns:p="http://schemas.openxmlformats.org/presentationml/2006/main">
  <p:tag name="KSO_WM_TEMPLATE_CATEGORY" val="custom"/>
  <p:tag name="KSO_WM_TEMPLATE_INDEX" val="160135"/>
  <p:tag name="KSO_WM_TAG_VERSION" val="1.0"/>
  <p:tag name="KSO_WM_SLIDE_ID" val="custom160135_4"/>
  <p:tag name="KSO_WM_SLIDE_INDEX" val="4"/>
  <p:tag name="KSO_WM_SLIDE_ITEM_CNT" val="3"/>
  <p:tag name="KSO_WM_SLIDE_LAYOUT" val="a_f_d"/>
  <p:tag name="KSO_WM_SLIDE_LAYOUT_CNT" val="1_1_1"/>
  <p:tag name="KSO_WM_SLIDE_TYPE" val="text"/>
  <p:tag name="KSO_WM_BEAUTIFY_FLAG" val="#wm#"/>
  <p:tag name="KSO_WM_SLIDE_POSITION" val="63*64"/>
  <p:tag name="KSO_WM_SLIDE_SIZE" val="840*426"/>
</p:tagLst>
</file>

<file path=ppt/tags/tag38.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39.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4.xml><?xml version="1.0" encoding="utf-8"?>
<p:tagLst xmlns:p="http://schemas.openxmlformats.org/presentationml/2006/main">
  <p:tag name="MH" val="20151014112747"/>
  <p:tag name="MH_LIBRARY" val="GRAPHIC"/>
  <p:tag name="MH_ORDER" val="Straight Connector 33"/>
</p:tagLst>
</file>

<file path=ppt/tags/tag40.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41.xml><?xml version="1.0" encoding="utf-8"?>
<p:tagLst xmlns:p="http://schemas.openxmlformats.org/presentationml/2006/main">
  <p:tag name="KSO_WM_TAG_VERSION" val="1.0"/>
  <p:tag name="KSO_WM_BEAUTIFY_FLAG" val="#wm#"/>
  <p:tag name="KSO_WM_TEMPLATE_CATEGORY" val="custom"/>
  <p:tag name="KSO_WM_TEMPLATE_INDEX" val="160135"/>
  <p:tag name="KSO_WM_UNIT_TYPE" val="d"/>
  <p:tag name="KSO_WM_UNIT_INDEX" val="1"/>
  <p:tag name="KSO_WM_UNIT_ID" val="custom160135_4*d*1"/>
  <p:tag name="KSO_WM_UNIT_CLEAR" val="0"/>
  <p:tag name="KSO_WM_UNIT_LAYERLEVEL" val="1"/>
  <p:tag name="KSO_WM_UNIT_VALUE" val="1500*1656"/>
  <p:tag name="KSO_WM_UNIT_HIGHLIGHT" val="0"/>
  <p:tag name="KSO_WM_UNIT_COMPATIBLE" val="0"/>
</p:tagLst>
</file>

<file path=ppt/tags/tag42.xml><?xml version="1.0" encoding="utf-8"?>
<p:tagLst xmlns:p="http://schemas.openxmlformats.org/presentationml/2006/main">
  <p:tag name="KSO_WM_TAG_VERSION" val="1.0"/>
  <p:tag name="KSO_WM_BEAUTIFY_FLAG" val="#wm#"/>
  <p:tag name="KSO_WM_TEMPLATE_CATEGORY" val="custom"/>
  <p:tag name="KSO_WM_TEMPLATE_INDEX" val="160135"/>
  <p:tag name="KSO_WM_UNIT_TYPE" val="f"/>
  <p:tag name="KSO_WM_UNIT_INDEX" val="1"/>
  <p:tag name="KSO_WM_UNIT_ID" val="custom160135_4*f*1"/>
  <p:tag name="KSO_WM_UNIT_CLEAR" val="1"/>
  <p:tag name="KSO_WM_UNIT_LAYERLEVEL" val="1"/>
  <p:tag name="KSO_WM_UNIT_VALUE" val="99"/>
  <p:tag name="KSO_WM_UNIT_HIGHLIGHT" val="0"/>
  <p:tag name="KSO_WM_UNIT_COMPATIBLE" val="0"/>
  <p:tag name="KSO_WM_UNIT_PRESET_TEXT_INDEX" val="5"/>
  <p:tag name="KSO_WM_UNIT_PRESET_TEXT_LEN" val="150"/>
</p:tagLst>
</file>

<file path=ppt/tags/tag43.xml><?xml version="1.0" encoding="utf-8"?>
<p:tagLst xmlns:p="http://schemas.openxmlformats.org/presentationml/2006/main">
  <p:tag name="KSO_WM_TAG_VERSION" val="1.0"/>
  <p:tag name="KSO_WM_BEAUTIFY_FLAG" val="#wm#"/>
  <p:tag name="KSO_WM_TEMPLATE_CATEGORY" val="custom"/>
  <p:tag name="KSO_WM_TEMPLATE_INDEX" val="160135"/>
  <p:tag name="KSO_WM_UNIT_TYPE" val="a"/>
  <p:tag name="KSO_WM_UNIT_INDEX" val="1"/>
  <p:tag name="KSO_WM_UNIT_ID" val="custom160135_4*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44.xml><?xml version="1.0" encoding="utf-8"?>
<p:tagLst xmlns:p="http://schemas.openxmlformats.org/presentationml/2006/main">
  <p:tag name="KSO_WM_TEMPLATE_CATEGORY" val="custom"/>
  <p:tag name="KSO_WM_TEMPLATE_INDEX" val="160135"/>
  <p:tag name="KSO_WM_TAG_VERSION" val="1.0"/>
  <p:tag name="KSO_WM_SLIDE_ID" val="custom160135_4"/>
  <p:tag name="KSO_WM_SLIDE_INDEX" val="4"/>
  <p:tag name="KSO_WM_SLIDE_ITEM_CNT" val="3"/>
  <p:tag name="KSO_WM_SLIDE_LAYOUT" val="a_f_d"/>
  <p:tag name="KSO_WM_SLIDE_LAYOUT_CNT" val="1_1_1"/>
  <p:tag name="KSO_WM_SLIDE_TYPE" val="text"/>
  <p:tag name="KSO_WM_BEAUTIFY_FLAG" val="#wm#"/>
  <p:tag name="KSO_WM_SLIDE_POSITION" val="63*64"/>
  <p:tag name="KSO_WM_SLIDE_SIZE" val="840*426"/>
</p:tagLst>
</file>

<file path=ppt/tags/tag45.xml><?xml version="1.0" encoding="utf-8"?>
<p:tagLst xmlns:p="http://schemas.openxmlformats.org/presentationml/2006/main">
  <p:tag name="KSO_WM_TAG_VERSION" val="1.0"/>
  <p:tag name="KSO_WM_BEAUTIFY_FLAG" val="#wm#"/>
  <p:tag name="KSO_WM_TEMPLATE_CATEGORY" val="custom"/>
  <p:tag name="KSO_WM_TEMPLATE_INDEX" val="160135"/>
  <p:tag name="KSO_WM_UNIT_TYPE" val="d"/>
  <p:tag name="KSO_WM_UNIT_INDEX" val="1"/>
  <p:tag name="KSO_WM_UNIT_ID" val="custom160135_4*d*1"/>
  <p:tag name="KSO_WM_UNIT_CLEAR" val="0"/>
  <p:tag name="KSO_WM_UNIT_LAYERLEVEL" val="1"/>
  <p:tag name="KSO_WM_UNIT_VALUE" val="1500*1656"/>
  <p:tag name="KSO_WM_UNIT_HIGHLIGHT" val="0"/>
  <p:tag name="KSO_WM_UNIT_COMPATIBLE" val="0"/>
</p:tagLst>
</file>

<file path=ppt/tags/tag46.xml><?xml version="1.0" encoding="utf-8"?>
<p:tagLst xmlns:p="http://schemas.openxmlformats.org/presentationml/2006/main">
  <p:tag name="KSO_WM_TAG_VERSION" val="1.0"/>
  <p:tag name="KSO_WM_BEAUTIFY_FLAG" val="#wm#"/>
  <p:tag name="KSO_WM_TEMPLATE_CATEGORY" val="custom"/>
  <p:tag name="KSO_WM_TEMPLATE_INDEX" val="160135"/>
  <p:tag name="KSO_WM_UNIT_TYPE" val="f"/>
  <p:tag name="KSO_WM_UNIT_INDEX" val="1"/>
  <p:tag name="KSO_WM_UNIT_ID" val="custom160135_4*f*1"/>
  <p:tag name="KSO_WM_UNIT_CLEAR" val="1"/>
  <p:tag name="KSO_WM_UNIT_LAYERLEVEL" val="1"/>
  <p:tag name="KSO_WM_UNIT_VALUE" val="99"/>
  <p:tag name="KSO_WM_UNIT_HIGHLIGHT" val="0"/>
  <p:tag name="KSO_WM_UNIT_COMPATIBLE" val="0"/>
  <p:tag name="KSO_WM_UNIT_PRESET_TEXT_INDEX" val="5"/>
  <p:tag name="KSO_WM_UNIT_PRESET_TEXT_LEN" val="150"/>
</p:tagLst>
</file>

<file path=ppt/tags/tag47.xml><?xml version="1.0" encoding="utf-8"?>
<p:tagLst xmlns:p="http://schemas.openxmlformats.org/presentationml/2006/main">
  <p:tag name="KSO_WM_TAG_VERSION" val="1.0"/>
  <p:tag name="KSO_WM_BEAUTIFY_FLAG" val="#wm#"/>
  <p:tag name="KSO_WM_TEMPLATE_CATEGORY" val="custom"/>
  <p:tag name="KSO_WM_TEMPLATE_INDEX" val="160135"/>
  <p:tag name="KSO_WM_UNIT_TYPE" val="a"/>
  <p:tag name="KSO_WM_UNIT_INDEX" val="1"/>
  <p:tag name="KSO_WM_UNIT_ID" val="custom160135_4*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48.xml><?xml version="1.0" encoding="utf-8"?>
<p:tagLst xmlns:p="http://schemas.openxmlformats.org/presentationml/2006/main">
  <p:tag name="KSO_WM_TEMPLATE_CATEGORY" val="custom"/>
  <p:tag name="KSO_WM_TEMPLATE_INDEX" val="160135"/>
  <p:tag name="KSO_WM_TAG_VERSION" val="1.0"/>
  <p:tag name="KSO_WM_SLIDE_ID" val="custom160135_4"/>
  <p:tag name="KSO_WM_SLIDE_INDEX" val="4"/>
  <p:tag name="KSO_WM_SLIDE_ITEM_CNT" val="3"/>
  <p:tag name="KSO_WM_SLIDE_LAYOUT" val="a_f_d"/>
  <p:tag name="KSO_WM_SLIDE_LAYOUT_CNT" val="1_1_1"/>
  <p:tag name="KSO_WM_SLIDE_TYPE" val="text"/>
  <p:tag name="KSO_WM_BEAUTIFY_FLAG" val="#wm#"/>
  <p:tag name="KSO_WM_SLIDE_POSITION" val="63*64"/>
  <p:tag name="KSO_WM_SLIDE_SIZE" val="840*426"/>
</p:tagLst>
</file>

<file path=ppt/tags/tag49.xml><?xml version="1.0" encoding="utf-8"?>
<p:tagLst xmlns:p="http://schemas.openxmlformats.org/presentationml/2006/main">
  <p:tag name="KSO_WM_TAG_VERSION" val="1.0"/>
  <p:tag name="KSO_WM_BEAUTIFY_FLAG" val="#wm#"/>
  <p:tag name="KSO_WM_TEMPLATE_CATEGORY" val="custom"/>
  <p:tag name="KSO_WM_TEMPLATE_INDEX" val="160135"/>
  <p:tag name="KSO_WM_UNIT_TYPE" val="d"/>
  <p:tag name="KSO_WM_UNIT_INDEX" val="1"/>
  <p:tag name="KSO_WM_UNIT_ID" val="custom160135_4*d*1"/>
  <p:tag name="KSO_WM_UNIT_CLEAR" val="0"/>
  <p:tag name="KSO_WM_UNIT_LAYERLEVEL" val="1"/>
  <p:tag name="KSO_WM_UNIT_VALUE" val="1500*1656"/>
  <p:tag name="KSO_WM_UNIT_HIGHLIGHT" val="0"/>
  <p:tag name="KSO_WM_UNIT_COMPATIBLE" val="0"/>
</p:tagLst>
</file>

<file path=ppt/tags/tag5.xml><?xml version="1.0" encoding="utf-8"?>
<p:tagLst xmlns:p="http://schemas.openxmlformats.org/presentationml/2006/main">
  <p:tag name="MH" val="20151014112747"/>
  <p:tag name="MH_LIBRARY" val="GRAPHIC"/>
  <p:tag name="MH_ORDER" val="Straight Connector 36"/>
</p:tagLst>
</file>

<file path=ppt/tags/tag50.xml><?xml version="1.0" encoding="utf-8"?>
<p:tagLst xmlns:p="http://schemas.openxmlformats.org/presentationml/2006/main">
  <p:tag name="KSO_WM_TAG_VERSION" val="1.0"/>
  <p:tag name="KSO_WM_BEAUTIFY_FLAG" val="#wm#"/>
  <p:tag name="KSO_WM_TEMPLATE_CATEGORY" val="custom"/>
  <p:tag name="KSO_WM_TEMPLATE_INDEX" val="160135"/>
  <p:tag name="KSO_WM_UNIT_TYPE" val="f"/>
  <p:tag name="KSO_WM_UNIT_INDEX" val="1"/>
  <p:tag name="KSO_WM_UNIT_ID" val="custom160135_4*f*1"/>
  <p:tag name="KSO_WM_UNIT_CLEAR" val="1"/>
  <p:tag name="KSO_WM_UNIT_LAYERLEVEL" val="1"/>
  <p:tag name="KSO_WM_UNIT_VALUE" val="99"/>
  <p:tag name="KSO_WM_UNIT_HIGHLIGHT" val="0"/>
  <p:tag name="KSO_WM_UNIT_COMPATIBLE" val="0"/>
  <p:tag name="KSO_WM_UNIT_PRESET_TEXT_INDEX" val="5"/>
  <p:tag name="KSO_WM_UNIT_PRESET_TEXT_LEN" val="150"/>
</p:tagLst>
</file>

<file path=ppt/tags/tag51.xml><?xml version="1.0" encoding="utf-8"?>
<p:tagLst xmlns:p="http://schemas.openxmlformats.org/presentationml/2006/main">
  <p:tag name="KSO_WM_TAG_VERSION" val="1.0"/>
  <p:tag name="KSO_WM_BEAUTIFY_FLAG" val="#wm#"/>
  <p:tag name="KSO_WM_TEMPLATE_CATEGORY" val="custom"/>
  <p:tag name="KSO_WM_TEMPLATE_INDEX" val="160135"/>
  <p:tag name="KSO_WM_UNIT_TYPE" val="a"/>
  <p:tag name="KSO_WM_UNIT_INDEX" val="1"/>
  <p:tag name="KSO_WM_UNIT_ID" val="custom160135_4*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52.xml><?xml version="1.0" encoding="utf-8"?>
<p:tagLst xmlns:p="http://schemas.openxmlformats.org/presentationml/2006/main">
  <p:tag name="KSO_WM_TEMPLATE_CATEGORY" val="custom"/>
  <p:tag name="KSO_WM_TEMPLATE_INDEX" val="160135"/>
  <p:tag name="KSO_WM_TAG_VERSION" val="1.0"/>
  <p:tag name="KSO_WM_SLIDE_ID" val="custom160135_4"/>
  <p:tag name="KSO_WM_SLIDE_INDEX" val="4"/>
  <p:tag name="KSO_WM_SLIDE_ITEM_CNT" val="3"/>
  <p:tag name="KSO_WM_SLIDE_LAYOUT" val="a_f_d"/>
  <p:tag name="KSO_WM_SLIDE_LAYOUT_CNT" val="1_1_1"/>
  <p:tag name="KSO_WM_SLIDE_TYPE" val="text"/>
  <p:tag name="KSO_WM_BEAUTIFY_FLAG" val="#wm#"/>
  <p:tag name="KSO_WM_SLIDE_POSITION" val="63*64"/>
  <p:tag name="KSO_WM_SLIDE_SIZE" val="840*426"/>
</p:tagLst>
</file>

<file path=ppt/tags/tag53.xml><?xml version="1.0" encoding="utf-8"?>
<p:tagLst xmlns:p="http://schemas.openxmlformats.org/presentationml/2006/main">
  <p:tag name="KSO_WM_TAG_VERSION" val="1.0"/>
  <p:tag name="KSO_WM_BEAUTIFY_FLAG" val="#wm#"/>
  <p:tag name="KSO_WM_TEMPLATE_CATEGORY" val="custom"/>
  <p:tag name="KSO_WM_TEMPLATE_INDEX" val="160135"/>
  <p:tag name="KSO_WM_UNIT_TYPE" val="d"/>
  <p:tag name="KSO_WM_UNIT_INDEX" val="1"/>
  <p:tag name="KSO_WM_UNIT_ID" val="custom160135_4*d*1"/>
  <p:tag name="KSO_WM_UNIT_CLEAR" val="0"/>
  <p:tag name="KSO_WM_UNIT_LAYERLEVEL" val="1"/>
  <p:tag name="KSO_WM_UNIT_VALUE" val="1500*1656"/>
  <p:tag name="KSO_WM_UNIT_HIGHLIGHT" val="0"/>
  <p:tag name="KSO_WM_UNIT_COMPATIBLE" val="0"/>
</p:tagLst>
</file>

<file path=ppt/tags/tag54.xml><?xml version="1.0" encoding="utf-8"?>
<p:tagLst xmlns:p="http://schemas.openxmlformats.org/presentationml/2006/main">
  <p:tag name="KSO_WM_TAG_VERSION" val="1.0"/>
  <p:tag name="KSO_WM_BEAUTIFY_FLAG" val="#wm#"/>
  <p:tag name="KSO_WM_TEMPLATE_CATEGORY" val="custom"/>
  <p:tag name="KSO_WM_TEMPLATE_INDEX" val="160135"/>
  <p:tag name="KSO_WM_UNIT_TYPE" val="f"/>
  <p:tag name="KSO_WM_UNIT_INDEX" val="1"/>
  <p:tag name="KSO_WM_UNIT_ID" val="custom160135_4*f*1"/>
  <p:tag name="KSO_WM_UNIT_CLEAR" val="1"/>
  <p:tag name="KSO_WM_UNIT_LAYERLEVEL" val="1"/>
  <p:tag name="KSO_WM_UNIT_VALUE" val="99"/>
  <p:tag name="KSO_WM_UNIT_HIGHLIGHT" val="0"/>
  <p:tag name="KSO_WM_UNIT_COMPATIBLE" val="0"/>
  <p:tag name="KSO_WM_UNIT_PRESET_TEXT_INDEX" val="5"/>
  <p:tag name="KSO_WM_UNIT_PRESET_TEXT_LEN" val="150"/>
</p:tagLst>
</file>

<file path=ppt/tags/tag55.xml><?xml version="1.0" encoding="utf-8"?>
<p:tagLst xmlns:p="http://schemas.openxmlformats.org/presentationml/2006/main">
  <p:tag name="KSO_WM_TAG_VERSION" val="1.0"/>
  <p:tag name="KSO_WM_BEAUTIFY_FLAG" val="#wm#"/>
  <p:tag name="KSO_WM_TEMPLATE_CATEGORY" val="custom"/>
  <p:tag name="KSO_WM_TEMPLATE_INDEX" val="160135"/>
  <p:tag name="KSO_WM_UNIT_TYPE" val="a"/>
  <p:tag name="KSO_WM_UNIT_INDEX" val="1"/>
  <p:tag name="KSO_WM_UNIT_ID" val="custom160135_4*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56.xml><?xml version="1.0" encoding="utf-8"?>
<p:tagLst xmlns:p="http://schemas.openxmlformats.org/presentationml/2006/main">
  <p:tag name="KSO_WM_TEMPLATE_CATEGORY" val="custom"/>
  <p:tag name="KSO_WM_TEMPLATE_INDEX" val="160135"/>
  <p:tag name="KSO_WM_TAG_VERSION" val="1.0"/>
  <p:tag name="KSO_WM_SLIDE_ID" val="custom160135_4"/>
  <p:tag name="KSO_WM_SLIDE_INDEX" val="4"/>
  <p:tag name="KSO_WM_SLIDE_ITEM_CNT" val="3"/>
  <p:tag name="KSO_WM_SLIDE_LAYOUT" val="a_f_d"/>
  <p:tag name="KSO_WM_SLIDE_LAYOUT_CNT" val="1_1_1"/>
  <p:tag name="KSO_WM_SLIDE_TYPE" val="text"/>
  <p:tag name="KSO_WM_BEAUTIFY_FLAG" val="#wm#"/>
  <p:tag name="KSO_WM_SLIDE_POSITION" val="63*64"/>
  <p:tag name="KSO_WM_SLIDE_SIZE" val="840*426"/>
</p:tagLst>
</file>

<file path=ppt/tags/tag57.xml><?xml version="1.0" encoding="utf-8"?>
<p:tagLst xmlns:p="http://schemas.openxmlformats.org/presentationml/2006/main">
  <p:tag name="KSO_WM_TAG_VERSION" val="1.0"/>
  <p:tag name="KSO_WM_BEAUTIFY_FLAG" val="#wm#"/>
  <p:tag name="KSO_WM_TEMPLATE_CATEGORY" val="custom"/>
  <p:tag name="KSO_WM_TEMPLATE_INDEX" val="160135"/>
  <p:tag name="KSO_WM_UNIT_TYPE" val="d"/>
  <p:tag name="KSO_WM_UNIT_INDEX" val="1"/>
  <p:tag name="KSO_WM_UNIT_ID" val="custom160135_4*d*1"/>
  <p:tag name="KSO_WM_UNIT_CLEAR" val="0"/>
  <p:tag name="KSO_WM_UNIT_LAYERLEVEL" val="1"/>
  <p:tag name="KSO_WM_UNIT_VALUE" val="1500*1656"/>
  <p:tag name="KSO_WM_UNIT_HIGHLIGHT" val="0"/>
  <p:tag name="KSO_WM_UNIT_COMPATIBLE" val="0"/>
</p:tagLst>
</file>

<file path=ppt/tags/tag58.xml><?xml version="1.0" encoding="utf-8"?>
<p:tagLst xmlns:p="http://schemas.openxmlformats.org/presentationml/2006/main">
  <p:tag name="KSO_WM_TAG_VERSION" val="1.0"/>
  <p:tag name="KSO_WM_BEAUTIFY_FLAG" val="#wm#"/>
  <p:tag name="KSO_WM_TEMPLATE_CATEGORY" val="custom"/>
  <p:tag name="KSO_WM_TEMPLATE_INDEX" val="160135"/>
  <p:tag name="KSO_WM_UNIT_TYPE" val="f"/>
  <p:tag name="KSO_WM_UNIT_INDEX" val="1"/>
  <p:tag name="KSO_WM_UNIT_ID" val="custom160135_4*f*1"/>
  <p:tag name="KSO_WM_UNIT_CLEAR" val="1"/>
  <p:tag name="KSO_WM_UNIT_LAYERLEVEL" val="1"/>
  <p:tag name="KSO_WM_UNIT_VALUE" val="99"/>
  <p:tag name="KSO_WM_UNIT_HIGHLIGHT" val="0"/>
  <p:tag name="KSO_WM_UNIT_COMPATIBLE" val="0"/>
  <p:tag name="KSO_WM_UNIT_PRESET_TEXT_INDEX" val="5"/>
  <p:tag name="KSO_WM_UNIT_PRESET_TEXT_LEN" val="150"/>
</p:tagLst>
</file>

<file path=ppt/tags/tag59.xml><?xml version="1.0" encoding="utf-8"?>
<p:tagLst xmlns:p="http://schemas.openxmlformats.org/presentationml/2006/main">
  <p:tag name="KSO_WM_TAG_VERSION" val="1.0"/>
  <p:tag name="KSO_WM_BEAUTIFY_FLAG" val="#wm#"/>
  <p:tag name="KSO_WM_TEMPLATE_CATEGORY" val="custom"/>
  <p:tag name="KSO_WM_TEMPLATE_INDEX" val="160135"/>
  <p:tag name="KSO_WM_UNIT_TYPE" val="a"/>
  <p:tag name="KSO_WM_UNIT_INDEX" val="1"/>
  <p:tag name="KSO_WM_UNIT_ID" val="custom160135_4*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6.xml><?xml version="1.0" encoding="utf-8"?>
<p:tagLst xmlns:p="http://schemas.openxmlformats.org/presentationml/2006/main">
  <p:tag name="MH" val="20151014112747"/>
  <p:tag name="MH_LIBRARY" val="GRAPHIC"/>
  <p:tag name="MH_ORDER" val="Straight Connector 37"/>
</p:tagLst>
</file>

<file path=ppt/tags/tag60.xml><?xml version="1.0" encoding="utf-8"?>
<p:tagLst xmlns:p="http://schemas.openxmlformats.org/presentationml/2006/main">
  <p:tag name="KSO_WM_TEMPLATE_CATEGORY" val="custom"/>
  <p:tag name="KSO_WM_TEMPLATE_INDEX" val="160135"/>
  <p:tag name="KSO_WM_TAG_VERSION" val="1.0"/>
  <p:tag name="KSO_WM_SLIDE_ID" val="custom160135_4"/>
  <p:tag name="KSO_WM_SLIDE_INDEX" val="4"/>
  <p:tag name="KSO_WM_SLIDE_ITEM_CNT" val="3"/>
  <p:tag name="KSO_WM_SLIDE_LAYOUT" val="a_f_d"/>
  <p:tag name="KSO_WM_SLIDE_LAYOUT_CNT" val="1_1_1"/>
  <p:tag name="KSO_WM_SLIDE_TYPE" val="text"/>
  <p:tag name="KSO_WM_BEAUTIFY_FLAG" val="#wm#"/>
  <p:tag name="KSO_WM_SLIDE_POSITION" val="63*64"/>
  <p:tag name="KSO_WM_SLIDE_SIZE" val="840*426"/>
</p:tagLst>
</file>

<file path=ppt/tags/tag61.xml><?xml version="1.0" encoding="utf-8"?>
<p:tagLst xmlns:p="http://schemas.openxmlformats.org/presentationml/2006/main">
  <p:tag name="KSO_WM_TEMPLATE_CATEGORY" val="custom"/>
  <p:tag name="KSO_WM_TEMPLATE_INDEX" val="160135"/>
</p:tagLst>
</file>

<file path=ppt/tags/tag62.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63.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64.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65.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66.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67.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68.xml><?xml version="1.0" encoding="utf-8"?>
<p:tagLst xmlns:p="http://schemas.openxmlformats.org/presentationml/2006/main">
  <p:tag name="KSO_WM_TEMPLATE_CATEGORY" val="custom"/>
  <p:tag name="KSO_WM_TEMPLATE_INDEX" val="160135"/>
</p:tagLst>
</file>

<file path=ppt/tags/tag69.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7.xml><?xml version="1.0" encoding="utf-8"?>
<p:tagLst xmlns:p="http://schemas.openxmlformats.org/presentationml/2006/main">
  <p:tag name="MH" val="20151014112747"/>
  <p:tag name="MH_LIBRARY" val="GRAPHIC"/>
  <p:tag name="MH_ORDER" val="Straight Connector 38"/>
</p:tagLst>
</file>

<file path=ppt/tags/tag70.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71.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72.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73.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74.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75.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76.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77.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78.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79.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8.xml><?xml version="1.0" encoding="utf-8"?>
<p:tagLst xmlns:p="http://schemas.openxmlformats.org/presentationml/2006/main">
  <p:tag name="MH" val="20151014112747"/>
  <p:tag name="MH_LIBRARY" val="GRAPHIC"/>
  <p:tag name="MH_ORDER" val="Straight Connector 38"/>
</p:tagLst>
</file>

<file path=ppt/tags/tag80.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81.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82.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83.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84.xml><?xml version="1.0" encoding="utf-8"?>
<p:tagLst xmlns:p="http://schemas.openxmlformats.org/presentationml/2006/main">
  <p:tag name="KSO_WM_TEMPLATE_CATEGORY" val="custom"/>
  <p:tag name="KSO_WM_TEMPLATE_INDEX" val="160135"/>
</p:tagLst>
</file>

<file path=ppt/tags/tag85.xml><?xml version="1.0" encoding="utf-8"?>
<p:tagLst xmlns:p="http://schemas.openxmlformats.org/presentationml/2006/main">
  <p:tag name="KSO_WM_TAG_VERSION" val="1.0"/>
  <p:tag name="KSO_WM_BEAUTIFY_FLAG" val="#wm#"/>
  <p:tag name="KSO_WM_TEMPLATE_CATEGORY" val="custom"/>
  <p:tag name="KSO_WM_TEMPLATE_INDEX" val="160135"/>
  <p:tag name="KSO_WM_UNIT_TYPE" val="d"/>
  <p:tag name="KSO_WM_UNIT_INDEX" val="1"/>
  <p:tag name="KSO_WM_UNIT_ID" val="custom160135_4*d*1"/>
  <p:tag name="KSO_WM_UNIT_CLEAR" val="0"/>
  <p:tag name="KSO_WM_UNIT_LAYERLEVEL" val="1"/>
  <p:tag name="KSO_WM_UNIT_VALUE" val="1500*1656"/>
  <p:tag name="KSO_WM_UNIT_HIGHLIGHT" val="0"/>
  <p:tag name="KSO_WM_UNIT_COMPATIBLE" val="0"/>
</p:tagLst>
</file>

<file path=ppt/tags/tag86.xml><?xml version="1.0" encoding="utf-8"?>
<p:tagLst xmlns:p="http://schemas.openxmlformats.org/presentationml/2006/main">
  <p:tag name="KSO_WM_TAG_VERSION" val="1.0"/>
  <p:tag name="KSO_WM_BEAUTIFY_FLAG" val="#wm#"/>
  <p:tag name="KSO_WM_TEMPLATE_CATEGORY" val="custom"/>
  <p:tag name="KSO_WM_TEMPLATE_INDEX" val="160135"/>
  <p:tag name="KSO_WM_UNIT_TYPE" val="f"/>
  <p:tag name="KSO_WM_UNIT_INDEX" val="1"/>
  <p:tag name="KSO_WM_UNIT_ID" val="custom160135_4*f*1"/>
  <p:tag name="KSO_WM_UNIT_CLEAR" val="1"/>
  <p:tag name="KSO_WM_UNIT_LAYERLEVEL" val="1"/>
  <p:tag name="KSO_WM_UNIT_VALUE" val="99"/>
  <p:tag name="KSO_WM_UNIT_HIGHLIGHT" val="0"/>
  <p:tag name="KSO_WM_UNIT_COMPATIBLE" val="0"/>
  <p:tag name="KSO_WM_UNIT_PRESET_TEXT_INDEX" val="5"/>
  <p:tag name="KSO_WM_UNIT_PRESET_TEXT_LEN" val="150"/>
</p:tagLst>
</file>

<file path=ppt/tags/tag87.xml><?xml version="1.0" encoding="utf-8"?>
<p:tagLst xmlns:p="http://schemas.openxmlformats.org/presentationml/2006/main">
  <p:tag name="KSO_WM_TAG_VERSION" val="1.0"/>
  <p:tag name="KSO_WM_BEAUTIFY_FLAG" val="#wm#"/>
  <p:tag name="KSO_WM_TEMPLATE_CATEGORY" val="custom"/>
  <p:tag name="KSO_WM_TEMPLATE_INDEX" val="160135"/>
  <p:tag name="KSO_WM_UNIT_TYPE" val="a"/>
  <p:tag name="KSO_WM_UNIT_INDEX" val="1"/>
  <p:tag name="KSO_WM_UNIT_ID" val="custom160135_4*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88.xml><?xml version="1.0" encoding="utf-8"?>
<p:tagLst xmlns:p="http://schemas.openxmlformats.org/presentationml/2006/main">
  <p:tag name="KSO_WM_TEMPLATE_CATEGORY" val="custom"/>
  <p:tag name="KSO_WM_TEMPLATE_INDEX" val="160135"/>
  <p:tag name="KSO_WM_TAG_VERSION" val="1.0"/>
  <p:tag name="KSO_WM_SLIDE_ID" val="custom160135_4"/>
  <p:tag name="KSO_WM_SLIDE_INDEX" val="4"/>
  <p:tag name="KSO_WM_SLIDE_ITEM_CNT" val="3"/>
  <p:tag name="KSO_WM_SLIDE_LAYOUT" val="a_f_d"/>
  <p:tag name="KSO_WM_SLIDE_LAYOUT_CNT" val="1_1_1"/>
  <p:tag name="KSO_WM_SLIDE_TYPE" val="text"/>
  <p:tag name="KSO_WM_BEAUTIFY_FLAG" val="#wm#"/>
  <p:tag name="KSO_WM_SLIDE_POSITION" val="63*64"/>
  <p:tag name="KSO_WM_SLIDE_SIZE" val="840*426"/>
</p:tagLst>
</file>

<file path=ppt/tags/tag89.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9.xml><?xml version="1.0" encoding="utf-8"?>
<p:tagLst xmlns:p="http://schemas.openxmlformats.org/presentationml/2006/main">
  <p:tag name="KSO_WM_TAG_VERSION" val="1.0"/>
  <p:tag name="KSO_WM_BEAUTIFY_FLAG" val="#wm#"/>
  <p:tag name="KSO_WM_TEMPLATE_CATEGORY" val="custom"/>
  <p:tag name="KSO_WM_TEMPLATE_INDEX" val="160135"/>
  <p:tag name="KSO_WM_UNIT_TYPE" val="a"/>
  <p:tag name="KSO_WM_UNIT_INDEX" val="1"/>
  <p:tag name="KSO_WM_UNIT_ID" val="custom160135_1*a*1"/>
  <p:tag name="KSO_WM_UNIT_CLEAR" val="1"/>
  <p:tag name="KSO_WM_UNIT_LAYERLEVEL" val="1"/>
  <p:tag name="KSO_WM_UNIT_VALUE" val="26"/>
  <p:tag name="KSO_WM_UNIT_ISCONTENTSTITLE" val="0"/>
  <p:tag name="KSO_WM_UNIT_HIGHLIGHT" val="0"/>
  <p:tag name="KSO_WM_UNIT_COMPATIBLE" val="0"/>
  <p:tag name="KSO_WM_UNIT_PRESET_TEXT_INDEX" val="3"/>
  <p:tag name="KSO_WM_UNIT_PRESET_TEXT_LEN" val="17"/>
</p:tagLst>
</file>

<file path=ppt/tags/tag90.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91.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92.xml><?xml version="1.0" encoding="utf-8"?>
<p:tagLst xmlns:p="http://schemas.openxmlformats.org/presentationml/2006/main">
  <p:tag name="KSO_WM_TEMPLATE_CATEGORY" val="custom"/>
  <p:tag name="KSO_WM_TEMPLATE_INDEX" val="160135"/>
</p:tagLst>
</file>

<file path=ppt/tags/tag93.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94.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95.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96.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ags/tag97.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32"/>
  <p:tag name="KSO_WM_UNIT_TYPE" val="f"/>
  <p:tag name="KSO_WM_UNIT_INDEX" val="1"/>
  <p:tag name="KSO_WM_UNIT_ID" val="custom160135_2*f*1"/>
  <p:tag name="KSO_WM_UNIT_CLEAR" val="1"/>
  <p:tag name="KSO_WM_UNIT_LAYERLEVEL" val="1"/>
  <p:tag name="KSO_WM_UNIT_VALUE" val="396"/>
  <p:tag name="KSO_WM_UNIT_HIGHLIGHT" val="0"/>
  <p:tag name="KSO_WM_UNIT_COMPATIBLE" val="0"/>
  <p:tag name="KSO_WM_UNIT_PRESET_TEXT_INDEX" val="5"/>
</p:tagLst>
</file>

<file path=ppt/tags/tag98.xml><?xml version="1.0" encoding="utf-8"?>
<p:tagLst xmlns:p="http://schemas.openxmlformats.org/presentationml/2006/main">
  <p:tag name="KSO_WM_TEMPLATE_CATEGORY" val="custom"/>
  <p:tag name="KSO_WM_TEMPLATE_INDEX" val="160135"/>
  <p:tag name="KSO_WM_TAG_VERSION" val="1.0"/>
  <p:tag name="KSO_WM_SLIDE_ID" val="custom160135_2"/>
  <p:tag name="KSO_WM_SLIDE_INDEX" val="2"/>
  <p:tag name="KSO_WM_SLIDE_ITEM_CNT" val="1"/>
  <p:tag name="KSO_WM_SLIDE_LAYOUT" val="a_f"/>
  <p:tag name="KSO_WM_SLIDE_LAYOUT_CNT" val="1_1"/>
  <p:tag name="KSO_WM_SLIDE_TYPE" val="text"/>
  <p:tag name="KSO_WM_BEAUTIFY_FLAG" val="#wm#"/>
  <p:tag name="KSO_WM_SLIDE_POSITION" val="67*99"/>
  <p:tag name="KSO_WM_SLIDE_SIZE" val="826*402"/>
</p:tagLst>
</file>

<file path=ppt/tags/tag99.xml><?xml version="1.0" encoding="utf-8"?>
<p:tagLst xmlns:p="http://schemas.openxmlformats.org/presentationml/2006/main">
  <p:tag name="KSO_WM_TAG_VERSION" val="1.0"/>
  <p:tag name="KSO_WM_BEAUTIFY_FLAG" val="#wm#"/>
  <p:tag name="KSO_WM_TEMPLATE_CATEGORY" val="custom"/>
  <p:tag name="KSO_WM_TEMPLATE_INDEX" val="160135"/>
  <p:tag name="KSO_WM_UNIT_PRESET_TEXT_LEN" val="24"/>
  <p:tag name="KSO_WM_UNIT_TYPE" val="a"/>
  <p:tag name="KSO_WM_UNIT_INDEX" val="1"/>
  <p:tag name="KSO_WM_UNIT_ID" val="custom160135_2*a*1"/>
  <p:tag name="KSO_WM_UNIT_CLEAR" val="1"/>
  <p:tag name="KSO_WM_UNIT_LAYERLEVEL" val="1"/>
  <p:tag name="KSO_WM_UNIT_VALUE" val="30"/>
  <p:tag name="KSO_WM_UNIT_ISCONTENTSTITLE" val="0"/>
  <p:tag name="KSO_WM_UNIT_HIGHLIGHT" val="0"/>
  <p:tag name="KSO_WM_UNIT_COMPATIBLE" val="0"/>
  <p:tag name="KSO_WM_UNIT_PRESET_TEXT_INDEX" val="3"/>
</p:tagLst>
</file>

<file path=ppt/theme/theme1.xml><?xml version="1.0" encoding="utf-8"?>
<a:theme xmlns:a="http://schemas.openxmlformats.org/drawingml/2006/main" name="A000120140530A99PPBG">
  <a:themeElements>
    <a:clrScheme name="KSO_BLUE9">
      <a:dk1>
        <a:srgbClr val="47494B"/>
      </a:dk1>
      <a:lt1>
        <a:srgbClr val="FFFFFF"/>
      </a:lt1>
      <a:dk2>
        <a:srgbClr val="454749"/>
      </a:dk2>
      <a:lt2>
        <a:srgbClr val="EAF5FC"/>
      </a:lt2>
      <a:accent1>
        <a:srgbClr val="046FB6"/>
      </a:accent1>
      <a:accent2>
        <a:srgbClr val="22B1DE"/>
      </a:accent2>
      <a:accent3>
        <a:srgbClr val="7B93D7"/>
      </a:accent3>
      <a:accent4>
        <a:srgbClr val="5D76BA"/>
      </a:accent4>
      <a:accent5>
        <a:srgbClr val="3DBFD1"/>
      </a:accent5>
      <a:accent6>
        <a:srgbClr val="FFC000"/>
      </a:accent6>
      <a:hlink>
        <a:srgbClr val="00B0F0"/>
      </a:hlink>
      <a:folHlink>
        <a:srgbClr val="AFB2B4"/>
      </a:folHlink>
    </a:clrScheme>
    <a:fontScheme name="自定义 10">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16276</Words>
  <Application>WPS 演示</Application>
  <PresentationFormat>宽屏</PresentationFormat>
  <Paragraphs>569</Paragraphs>
  <Slides>84</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84</vt:i4>
      </vt:variant>
    </vt:vector>
  </HeadingPairs>
  <TitlesOfParts>
    <vt:vector size="94" baseType="lpstr">
      <vt:lpstr>Arial</vt:lpstr>
      <vt:lpstr>宋体</vt:lpstr>
      <vt:lpstr>Wingdings</vt:lpstr>
      <vt:lpstr>微软雅黑</vt:lpstr>
      <vt:lpstr>Wingdings 2</vt:lpstr>
      <vt:lpstr>Arial Unicode MS</vt:lpstr>
      <vt:lpstr>Wingdings</vt:lpstr>
      <vt:lpstr>黑体</vt:lpstr>
      <vt:lpstr>Calibri</vt:lpstr>
      <vt:lpstr>A000120140530A99PPBG</vt:lpstr>
      <vt:lpstr>Node.js</vt:lpstr>
      <vt:lpstr>Ryan Dahl</vt:lpstr>
      <vt:lpstr>node.js 是什么？</vt:lpstr>
      <vt:lpstr>Node.js 特点</vt:lpstr>
      <vt:lpstr>Node.js 特点之一  :  单线程</vt:lpstr>
      <vt:lpstr>Node.js 特点之一  :  单线程与多线程对比</vt:lpstr>
      <vt:lpstr>Node.js 特点之二  :  非阻塞I/O(异步)</vt:lpstr>
      <vt:lpstr>Node.js 特点之一  :  事件驱动</vt:lpstr>
      <vt:lpstr>PowerPoint 演示文稿</vt:lpstr>
      <vt:lpstr>PowerPoint 演示文稿</vt:lpstr>
      <vt:lpstr>PowerPoint 演示文稿</vt:lpstr>
      <vt:lpstr>PowerPoint 演示文稿</vt:lpstr>
      <vt:lpstr>适合开发什么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阻塞（blocking） IO和非阻塞（non-blocking）IO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创建一个服务器</vt:lpstr>
      <vt:lpstr>PowerPoint 演示文稿</vt:lpstr>
      <vt:lpstr>PowerPoint 演示文稿</vt:lpstr>
      <vt:lpstr>PowerPoint 演示文稿</vt:lpstr>
      <vt:lpstr>回掉函数与事件</vt:lpstr>
      <vt:lpstr>事件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本地模式与全局模式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Debugger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wangzheng</dc:creator>
  <cp:lastModifiedBy>王争</cp:lastModifiedBy>
  <cp:revision>103</cp:revision>
  <dcterms:created xsi:type="dcterms:W3CDTF">2015-05-05T08:02:00Z</dcterms:created>
  <dcterms:modified xsi:type="dcterms:W3CDTF">2018-01-14T16:28:50Z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